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131" r:id="rId2"/>
    <p:sldMasterId id="2147484150" r:id="rId3"/>
    <p:sldMasterId id="2147484152" r:id="rId4"/>
  </p:sldMasterIdLst>
  <p:notesMasterIdLst>
    <p:notesMasterId r:id="rId113"/>
  </p:notesMasterIdLst>
  <p:sldIdLst>
    <p:sldId id="256" r:id="rId5"/>
    <p:sldId id="257" r:id="rId6"/>
    <p:sldId id="258" r:id="rId7"/>
    <p:sldId id="268" r:id="rId8"/>
    <p:sldId id="264" r:id="rId9"/>
    <p:sldId id="265" r:id="rId10"/>
    <p:sldId id="267" r:id="rId11"/>
    <p:sldId id="266" r:id="rId12"/>
    <p:sldId id="378" r:id="rId13"/>
    <p:sldId id="379" r:id="rId14"/>
    <p:sldId id="380" r:id="rId15"/>
    <p:sldId id="381" r:id="rId16"/>
    <p:sldId id="382" r:id="rId17"/>
    <p:sldId id="383" r:id="rId18"/>
    <p:sldId id="384" r:id="rId19"/>
    <p:sldId id="385" r:id="rId20"/>
    <p:sldId id="386" r:id="rId21"/>
    <p:sldId id="269" r:id="rId22"/>
    <p:sldId id="272" r:id="rId23"/>
    <p:sldId id="275" r:id="rId24"/>
    <p:sldId id="277" r:id="rId25"/>
    <p:sldId id="279" r:id="rId26"/>
    <p:sldId id="280" r:id="rId27"/>
    <p:sldId id="281" r:id="rId28"/>
    <p:sldId id="282" r:id="rId29"/>
    <p:sldId id="278" r:id="rId30"/>
    <p:sldId id="283" r:id="rId31"/>
    <p:sldId id="286" r:id="rId32"/>
    <p:sldId id="287" r:id="rId33"/>
    <p:sldId id="288" r:id="rId34"/>
    <p:sldId id="290" r:id="rId35"/>
    <p:sldId id="291" r:id="rId36"/>
    <p:sldId id="292" r:id="rId37"/>
    <p:sldId id="294" r:id="rId38"/>
    <p:sldId id="295" r:id="rId39"/>
    <p:sldId id="296" r:id="rId40"/>
    <p:sldId id="297" r:id="rId41"/>
    <p:sldId id="299" r:id="rId42"/>
    <p:sldId id="298" r:id="rId43"/>
    <p:sldId id="300" r:id="rId44"/>
    <p:sldId id="301" r:id="rId45"/>
    <p:sldId id="293" r:id="rId46"/>
    <p:sldId id="302" r:id="rId47"/>
    <p:sldId id="303" r:id="rId48"/>
    <p:sldId id="312" r:id="rId49"/>
    <p:sldId id="305" r:id="rId50"/>
    <p:sldId id="306" r:id="rId51"/>
    <p:sldId id="307" r:id="rId52"/>
    <p:sldId id="308" r:id="rId53"/>
    <p:sldId id="309" r:id="rId54"/>
    <p:sldId id="310" r:id="rId55"/>
    <p:sldId id="311" r:id="rId56"/>
    <p:sldId id="315" r:id="rId57"/>
    <p:sldId id="314" r:id="rId58"/>
    <p:sldId id="316" r:id="rId59"/>
    <p:sldId id="260" r:id="rId60"/>
    <p:sldId id="319" r:id="rId61"/>
    <p:sldId id="321" r:id="rId62"/>
    <p:sldId id="322" r:id="rId63"/>
    <p:sldId id="323" r:id="rId64"/>
    <p:sldId id="325" r:id="rId65"/>
    <p:sldId id="327" r:id="rId66"/>
    <p:sldId id="329" r:id="rId67"/>
    <p:sldId id="330" r:id="rId68"/>
    <p:sldId id="331" r:id="rId69"/>
    <p:sldId id="332" r:id="rId70"/>
    <p:sldId id="333" r:id="rId71"/>
    <p:sldId id="334" r:id="rId72"/>
    <p:sldId id="335" r:id="rId73"/>
    <p:sldId id="338" r:id="rId74"/>
    <p:sldId id="339" r:id="rId75"/>
    <p:sldId id="340" r:id="rId76"/>
    <p:sldId id="341" r:id="rId77"/>
    <p:sldId id="343" r:id="rId78"/>
    <p:sldId id="344" r:id="rId79"/>
    <p:sldId id="346" r:id="rId80"/>
    <p:sldId id="262" r:id="rId81"/>
    <p:sldId id="347" r:id="rId82"/>
    <p:sldId id="348" r:id="rId83"/>
    <p:sldId id="350" r:id="rId84"/>
    <p:sldId id="351" r:id="rId85"/>
    <p:sldId id="353" r:id="rId86"/>
    <p:sldId id="352" r:id="rId87"/>
    <p:sldId id="354" r:id="rId88"/>
    <p:sldId id="261" r:id="rId89"/>
    <p:sldId id="337" r:id="rId90"/>
    <p:sldId id="364" r:id="rId91"/>
    <p:sldId id="357" r:id="rId92"/>
    <p:sldId id="359" r:id="rId93"/>
    <p:sldId id="361" r:id="rId94"/>
    <p:sldId id="362" r:id="rId95"/>
    <p:sldId id="363" r:id="rId96"/>
    <p:sldId id="365" r:id="rId97"/>
    <p:sldId id="366" r:id="rId98"/>
    <p:sldId id="367" r:id="rId99"/>
    <p:sldId id="368" r:id="rId100"/>
    <p:sldId id="369" r:id="rId101"/>
    <p:sldId id="377" r:id="rId102"/>
    <p:sldId id="371" r:id="rId103"/>
    <p:sldId id="372" r:id="rId104"/>
    <p:sldId id="373" r:id="rId105"/>
    <p:sldId id="374" r:id="rId106"/>
    <p:sldId id="375" r:id="rId107"/>
    <p:sldId id="390" r:id="rId108"/>
    <p:sldId id="391" r:id="rId109"/>
    <p:sldId id="392" r:id="rId110"/>
    <p:sldId id="388" r:id="rId111"/>
    <p:sldId id="389" r:id="rId11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07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53719E-2E6D-4422-A5AB-E9F245348FDE}" v="5" dt="2025-03-24T14:14:25.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2785" autoAdjust="0"/>
  </p:normalViewPr>
  <p:slideViewPr>
    <p:cSldViewPr snapToGrid="0" showGuides="1">
      <p:cViewPr varScale="1">
        <p:scale>
          <a:sx n="98" d="100"/>
          <a:sy n="98" d="100"/>
        </p:scale>
        <p:origin x="1282"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percentage</c:v>
                </c:pt>
              </c:strCache>
            </c:strRef>
          </c:tx>
          <c:spPr>
            <a:solidFill>
              <a:schemeClr val="accent1"/>
            </a:solidFill>
            <a:ln>
              <a:noFill/>
            </a:ln>
            <a:effectLst/>
          </c:spPr>
          <c:invertIfNegative val="0"/>
          <c:cat>
            <c:strRef>
              <c:f>Sheet1!$A$2:$A$6</c:f>
              <c:strCache>
                <c:ptCount val="5"/>
                <c:pt idx="0">
                  <c:v>&gt;0.1</c:v>
                </c:pt>
                <c:pt idx="1">
                  <c:v>?</c:v>
                </c:pt>
                <c:pt idx="2">
                  <c:v>*</c:v>
                </c:pt>
                <c:pt idx="3">
                  <c:v>**</c:v>
                </c:pt>
                <c:pt idx="4">
                  <c:v>***</c:v>
                </c:pt>
              </c:strCache>
            </c:strRef>
          </c:cat>
          <c:val>
            <c:numRef>
              <c:f>Sheet1!$B$2:$B$6</c:f>
              <c:numCache>
                <c:formatCode>General</c:formatCode>
                <c:ptCount val="5"/>
                <c:pt idx="0">
                  <c:v>36</c:v>
                </c:pt>
                <c:pt idx="1">
                  <c:v>12</c:v>
                </c:pt>
                <c:pt idx="2">
                  <c:v>23</c:v>
                </c:pt>
                <c:pt idx="3">
                  <c:v>18</c:v>
                </c:pt>
                <c:pt idx="4">
                  <c:v>4</c:v>
                </c:pt>
              </c:numCache>
            </c:numRef>
          </c:val>
          <c:extLst>
            <c:ext xmlns:c16="http://schemas.microsoft.com/office/drawing/2014/chart" uri="{C3380CC4-5D6E-409C-BE32-E72D297353CC}">
              <c16:uniqueId val="{00000000-FEC2-4181-B805-F2F00A2D8219}"/>
            </c:ext>
          </c:extLst>
        </c:ser>
        <c:dLbls>
          <c:showLegendKey val="0"/>
          <c:showVal val="0"/>
          <c:showCatName val="0"/>
          <c:showSerName val="0"/>
          <c:showPercent val="0"/>
          <c:showBubbleSize val="0"/>
        </c:dLbls>
        <c:gapWidth val="219"/>
        <c:overlap val="-27"/>
        <c:axId val="323830080"/>
        <c:axId val="323828512"/>
      </c:barChart>
      <c:catAx>
        <c:axId val="32383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nb-NO"/>
          </a:p>
        </c:txPr>
        <c:crossAx val="323828512"/>
        <c:crosses val="autoZero"/>
        <c:auto val="1"/>
        <c:lblAlgn val="ctr"/>
        <c:lblOffset val="100"/>
        <c:noMultiLvlLbl val="0"/>
      </c:catAx>
      <c:valAx>
        <c:axId val="323828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323830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nb-NO"/>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963D11-42EB-4BAA-A912-5B175D1F28A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09D257CA-1CC3-4737-8A7A-F65DC054FFC8}">
      <dgm:prSet phldrT="[Text]"/>
      <dgm:spPr/>
      <dgm:t>
        <a:bodyPr/>
        <a:lstStyle/>
        <a:p>
          <a:r>
            <a:rPr lang="en-GB" dirty="0"/>
            <a:t>Environmental decision required</a:t>
          </a:r>
        </a:p>
      </dgm:t>
    </dgm:pt>
    <dgm:pt modelId="{3CD1D0FB-B4C9-4BF0-94ED-0BA0F89CE5A4}" type="parTrans" cxnId="{7B02B91E-E127-445F-963F-7D1196549EA4}">
      <dgm:prSet/>
      <dgm:spPr/>
      <dgm:t>
        <a:bodyPr/>
        <a:lstStyle/>
        <a:p>
          <a:endParaRPr lang="en-GB"/>
        </a:p>
      </dgm:t>
    </dgm:pt>
    <dgm:pt modelId="{06D3B004-02B5-4571-AB0F-3C883FFFC9DD}" type="sibTrans" cxnId="{7B02B91E-E127-445F-963F-7D1196549EA4}">
      <dgm:prSet/>
      <dgm:spPr/>
      <dgm:t>
        <a:bodyPr/>
        <a:lstStyle/>
        <a:p>
          <a:endParaRPr lang="en-GB"/>
        </a:p>
      </dgm:t>
    </dgm:pt>
    <dgm:pt modelId="{D43D1B47-0E65-4B54-A581-D30CC948E550}">
      <dgm:prSet phldrT="[Text]"/>
      <dgm:spPr/>
      <dgm:t>
        <a:bodyPr/>
        <a:lstStyle/>
        <a:p>
          <a:r>
            <a:rPr lang="en-GB" dirty="0"/>
            <a:t>Convert information need into an “answerable question”</a:t>
          </a:r>
        </a:p>
      </dgm:t>
    </dgm:pt>
    <dgm:pt modelId="{42E6CDDE-F875-41DE-B95A-8005F84D4273}" type="parTrans" cxnId="{668C51FC-8F9F-42A0-B583-49ED2F00E830}">
      <dgm:prSet/>
      <dgm:spPr/>
      <dgm:t>
        <a:bodyPr/>
        <a:lstStyle/>
        <a:p>
          <a:endParaRPr lang="en-GB"/>
        </a:p>
      </dgm:t>
    </dgm:pt>
    <dgm:pt modelId="{D51E4A00-9F63-4B37-A18F-57F299A7D7D5}" type="sibTrans" cxnId="{668C51FC-8F9F-42A0-B583-49ED2F00E830}">
      <dgm:prSet/>
      <dgm:spPr/>
      <dgm:t>
        <a:bodyPr/>
        <a:lstStyle/>
        <a:p>
          <a:endParaRPr lang="en-GB"/>
        </a:p>
      </dgm:t>
    </dgm:pt>
    <dgm:pt modelId="{2126F7A6-7654-46E2-BE8E-64E9E934B57D}">
      <dgm:prSet phldrT="[Text]"/>
      <dgm:spPr/>
      <dgm:t>
        <a:bodyPr/>
        <a:lstStyle/>
        <a:p>
          <a:r>
            <a:rPr lang="en-GB" dirty="0"/>
            <a:t>Track down “best evidence” for answering the question </a:t>
          </a:r>
        </a:p>
      </dgm:t>
    </dgm:pt>
    <dgm:pt modelId="{ED7DA96D-1FF1-4C70-89A8-AC62A84EB430}" type="parTrans" cxnId="{40C917C1-5E0E-42ED-811A-4BA07D0AD82E}">
      <dgm:prSet/>
      <dgm:spPr/>
      <dgm:t>
        <a:bodyPr/>
        <a:lstStyle/>
        <a:p>
          <a:endParaRPr lang="en-GB"/>
        </a:p>
      </dgm:t>
    </dgm:pt>
    <dgm:pt modelId="{4F966E01-F2E8-4352-A762-7D9F42B3DD2B}" type="sibTrans" cxnId="{40C917C1-5E0E-42ED-811A-4BA07D0AD82E}">
      <dgm:prSet/>
      <dgm:spPr/>
      <dgm:t>
        <a:bodyPr/>
        <a:lstStyle/>
        <a:p>
          <a:endParaRPr lang="en-GB"/>
        </a:p>
      </dgm:t>
    </dgm:pt>
    <dgm:pt modelId="{6AE75C3D-0B88-47C0-A048-E2807239E873}">
      <dgm:prSet phldrT="[Text]"/>
      <dgm:spPr/>
      <dgm:t>
        <a:bodyPr/>
        <a:lstStyle/>
        <a:p>
          <a:r>
            <a:rPr lang="en-GB" dirty="0"/>
            <a:t>“Critically appraise” the evidence for validity, impact and applicability</a:t>
          </a:r>
        </a:p>
      </dgm:t>
    </dgm:pt>
    <dgm:pt modelId="{BB2D41B5-03F8-4492-B4D4-60D41EDE9036}" type="parTrans" cxnId="{5DDB607A-21B1-40B5-900B-07E402A57EBB}">
      <dgm:prSet/>
      <dgm:spPr/>
      <dgm:t>
        <a:bodyPr/>
        <a:lstStyle/>
        <a:p>
          <a:endParaRPr lang="en-GB"/>
        </a:p>
      </dgm:t>
    </dgm:pt>
    <dgm:pt modelId="{0B31A0A8-D166-4C01-98F2-56A37429F66F}" type="sibTrans" cxnId="{5DDB607A-21B1-40B5-900B-07E402A57EBB}">
      <dgm:prSet/>
      <dgm:spPr/>
      <dgm:t>
        <a:bodyPr/>
        <a:lstStyle/>
        <a:p>
          <a:endParaRPr lang="en-GB"/>
        </a:p>
      </dgm:t>
    </dgm:pt>
    <dgm:pt modelId="{4D0C7A19-3664-4870-94D7-F0A44D5E0C24}">
      <dgm:prSet phldrT="[Text]"/>
      <dgm:spPr/>
      <dgm:t>
        <a:bodyPr/>
        <a:lstStyle/>
        <a:p>
          <a:r>
            <a:rPr lang="en-GB" dirty="0"/>
            <a:t>Integrate the evidence into your decision making</a:t>
          </a:r>
        </a:p>
      </dgm:t>
    </dgm:pt>
    <dgm:pt modelId="{54B398D6-88BD-4200-9291-6F425BF51D13}" type="parTrans" cxnId="{13B97851-96C4-411E-982B-00F3347A307A}">
      <dgm:prSet/>
      <dgm:spPr/>
      <dgm:t>
        <a:bodyPr/>
        <a:lstStyle/>
        <a:p>
          <a:endParaRPr lang="en-GB"/>
        </a:p>
      </dgm:t>
    </dgm:pt>
    <dgm:pt modelId="{C3C3E594-01EF-4B54-9E63-05FF9FC93FCE}" type="sibTrans" cxnId="{13B97851-96C4-411E-982B-00F3347A307A}">
      <dgm:prSet/>
      <dgm:spPr/>
      <dgm:t>
        <a:bodyPr/>
        <a:lstStyle/>
        <a:p>
          <a:endParaRPr lang="en-GB"/>
        </a:p>
      </dgm:t>
    </dgm:pt>
    <dgm:pt modelId="{E3FD06CA-C777-46E8-9198-AFB2F377327B}">
      <dgm:prSet/>
      <dgm:spPr/>
      <dgm:t>
        <a:bodyPr/>
        <a:lstStyle/>
        <a:p>
          <a:r>
            <a:rPr lang="en-GB" dirty="0"/>
            <a:t>Evaluate the steps before and seek ways to improve the next time</a:t>
          </a:r>
        </a:p>
      </dgm:t>
    </dgm:pt>
    <dgm:pt modelId="{2AFE36BB-E97B-4FB7-8ADE-55F353A85CFA}" type="parTrans" cxnId="{5F7482AF-3CD1-43E1-9791-D3F36EFF6CD6}">
      <dgm:prSet/>
      <dgm:spPr/>
      <dgm:t>
        <a:bodyPr/>
        <a:lstStyle/>
        <a:p>
          <a:endParaRPr lang="en-GB"/>
        </a:p>
      </dgm:t>
    </dgm:pt>
    <dgm:pt modelId="{F7F70E93-245B-47C6-9708-97DDC063BAD6}" type="sibTrans" cxnId="{5F7482AF-3CD1-43E1-9791-D3F36EFF6CD6}">
      <dgm:prSet/>
      <dgm:spPr/>
      <dgm:t>
        <a:bodyPr/>
        <a:lstStyle/>
        <a:p>
          <a:endParaRPr lang="en-GB"/>
        </a:p>
      </dgm:t>
    </dgm:pt>
    <dgm:pt modelId="{C16E4ABB-AA1F-40D0-A154-C804DA700A50}" type="pres">
      <dgm:prSet presAssocID="{7B963D11-42EB-4BAA-A912-5B175D1F28AD}" presName="Name0" presStyleCnt="0">
        <dgm:presLayoutVars>
          <dgm:dir/>
          <dgm:resizeHandles val="exact"/>
        </dgm:presLayoutVars>
      </dgm:prSet>
      <dgm:spPr/>
    </dgm:pt>
    <dgm:pt modelId="{D244AB52-A5DD-42AA-BED9-81011D99A9C4}" type="pres">
      <dgm:prSet presAssocID="{7B963D11-42EB-4BAA-A912-5B175D1F28AD}" presName="cycle" presStyleCnt="0"/>
      <dgm:spPr/>
    </dgm:pt>
    <dgm:pt modelId="{E4B65115-C609-4402-A802-AE0CCAFBD7D5}" type="pres">
      <dgm:prSet presAssocID="{09D257CA-1CC3-4737-8A7A-F65DC054FFC8}" presName="nodeFirstNode" presStyleLbl="node1" presStyleIdx="0" presStyleCnt="6">
        <dgm:presLayoutVars>
          <dgm:bulletEnabled val="1"/>
        </dgm:presLayoutVars>
      </dgm:prSet>
      <dgm:spPr/>
    </dgm:pt>
    <dgm:pt modelId="{92F7C05E-96C2-4711-8777-E4DECBDF17C5}" type="pres">
      <dgm:prSet presAssocID="{06D3B004-02B5-4571-AB0F-3C883FFFC9DD}" presName="sibTransFirstNode" presStyleLbl="bgShp" presStyleIdx="0" presStyleCnt="1"/>
      <dgm:spPr/>
    </dgm:pt>
    <dgm:pt modelId="{C3FABC53-8889-42EB-A861-59C314A5FF78}" type="pres">
      <dgm:prSet presAssocID="{D43D1B47-0E65-4B54-A581-D30CC948E550}" presName="nodeFollowingNodes" presStyleLbl="node1" presStyleIdx="1" presStyleCnt="6">
        <dgm:presLayoutVars>
          <dgm:bulletEnabled val="1"/>
        </dgm:presLayoutVars>
      </dgm:prSet>
      <dgm:spPr/>
    </dgm:pt>
    <dgm:pt modelId="{816EF512-1A75-4CFD-82A0-D9B1FA74CF5D}" type="pres">
      <dgm:prSet presAssocID="{2126F7A6-7654-46E2-BE8E-64E9E934B57D}" presName="nodeFollowingNodes" presStyleLbl="node1" presStyleIdx="2" presStyleCnt="6">
        <dgm:presLayoutVars>
          <dgm:bulletEnabled val="1"/>
        </dgm:presLayoutVars>
      </dgm:prSet>
      <dgm:spPr/>
    </dgm:pt>
    <dgm:pt modelId="{438236FB-351D-4632-8B3D-97E29D7467D7}" type="pres">
      <dgm:prSet presAssocID="{6AE75C3D-0B88-47C0-A048-E2807239E873}" presName="nodeFollowingNodes" presStyleLbl="node1" presStyleIdx="3" presStyleCnt="6">
        <dgm:presLayoutVars>
          <dgm:bulletEnabled val="1"/>
        </dgm:presLayoutVars>
      </dgm:prSet>
      <dgm:spPr/>
    </dgm:pt>
    <dgm:pt modelId="{BA9544CB-588C-42DC-9976-20589CD63E3B}" type="pres">
      <dgm:prSet presAssocID="{4D0C7A19-3664-4870-94D7-F0A44D5E0C24}" presName="nodeFollowingNodes" presStyleLbl="node1" presStyleIdx="4" presStyleCnt="6">
        <dgm:presLayoutVars>
          <dgm:bulletEnabled val="1"/>
        </dgm:presLayoutVars>
      </dgm:prSet>
      <dgm:spPr/>
    </dgm:pt>
    <dgm:pt modelId="{7B873A63-83FC-4C4A-9AC8-1524EE2A8CA6}" type="pres">
      <dgm:prSet presAssocID="{E3FD06CA-C777-46E8-9198-AFB2F377327B}" presName="nodeFollowingNodes" presStyleLbl="node1" presStyleIdx="5" presStyleCnt="6">
        <dgm:presLayoutVars>
          <dgm:bulletEnabled val="1"/>
        </dgm:presLayoutVars>
      </dgm:prSet>
      <dgm:spPr/>
    </dgm:pt>
  </dgm:ptLst>
  <dgm:cxnLst>
    <dgm:cxn modelId="{7B02B91E-E127-445F-963F-7D1196549EA4}" srcId="{7B963D11-42EB-4BAA-A912-5B175D1F28AD}" destId="{09D257CA-1CC3-4737-8A7A-F65DC054FFC8}" srcOrd="0" destOrd="0" parTransId="{3CD1D0FB-B4C9-4BF0-94ED-0BA0F89CE5A4}" sibTransId="{06D3B004-02B5-4571-AB0F-3C883FFFC9DD}"/>
    <dgm:cxn modelId="{3C8B083B-5DC8-443A-AF8D-DA60DEB307FB}" type="presOf" srcId="{D43D1B47-0E65-4B54-A581-D30CC948E550}" destId="{C3FABC53-8889-42EB-A861-59C314A5FF78}" srcOrd="0" destOrd="0" presId="urn:microsoft.com/office/officeart/2005/8/layout/cycle3"/>
    <dgm:cxn modelId="{ACD22350-D8C7-4AEE-A0F8-CE19325F1B82}" type="presOf" srcId="{7B963D11-42EB-4BAA-A912-5B175D1F28AD}" destId="{C16E4ABB-AA1F-40D0-A154-C804DA700A50}" srcOrd="0" destOrd="0" presId="urn:microsoft.com/office/officeart/2005/8/layout/cycle3"/>
    <dgm:cxn modelId="{13B97851-96C4-411E-982B-00F3347A307A}" srcId="{7B963D11-42EB-4BAA-A912-5B175D1F28AD}" destId="{4D0C7A19-3664-4870-94D7-F0A44D5E0C24}" srcOrd="4" destOrd="0" parTransId="{54B398D6-88BD-4200-9291-6F425BF51D13}" sibTransId="{C3C3E594-01EF-4B54-9E63-05FF9FC93FCE}"/>
    <dgm:cxn modelId="{5DDB607A-21B1-40B5-900B-07E402A57EBB}" srcId="{7B963D11-42EB-4BAA-A912-5B175D1F28AD}" destId="{6AE75C3D-0B88-47C0-A048-E2807239E873}" srcOrd="3" destOrd="0" parTransId="{BB2D41B5-03F8-4492-B4D4-60D41EDE9036}" sibTransId="{0B31A0A8-D166-4C01-98F2-56A37429F66F}"/>
    <dgm:cxn modelId="{5892BB92-5292-45A0-B6B2-141248ED15C3}" type="presOf" srcId="{06D3B004-02B5-4571-AB0F-3C883FFFC9DD}" destId="{92F7C05E-96C2-4711-8777-E4DECBDF17C5}" srcOrd="0" destOrd="0" presId="urn:microsoft.com/office/officeart/2005/8/layout/cycle3"/>
    <dgm:cxn modelId="{45F5DF9A-CCB2-488B-8FE4-0C9F212CBAE7}" type="presOf" srcId="{09D257CA-1CC3-4737-8A7A-F65DC054FFC8}" destId="{E4B65115-C609-4402-A802-AE0CCAFBD7D5}" srcOrd="0" destOrd="0" presId="urn:microsoft.com/office/officeart/2005/8/layout/cycle3"/>
    <dgm:cxn modelId="{5F7482AF-3CD1-43E1-9791-D3F36EFF6CD6}" srcId="{7B963D11-42EB-4BAA-A912-5B175D1F28AD}" destId="{E3FD06CA-C777-46E8-9198-AFB2F377327B}" srcOrd="5" destOrd="0" parTransId="{2AFE36BB-E97B-4FB7-8ADE-55F353A85CFA}" sibTransId="{F7F70E93-245B-47C6-9708-97DDC063BAD6}"/>
    <dgm:cxn modelId="{40C917C1-5E0E-42ED-811A-4BA07D0AD82E}" srcId="{7B963D11-42EB-4BAA-A912-5B175D1F28AD}" destId="{2126F7A6-7654-46E2-BE8E-64E9E934B57D}" srcOrd="2" destOrd="0" parTransId="{ED7DA96D-1FF1-4C70-89A8-AC62A84EB430}" sibTransId="{4F966E01-F2E8-4352-A762-7D9F42B3DD2B}"/>
    <dgm:cxn modelId="{A91DC6D0-A0D5-49E8-B8C9-9DA13030310B}" type="presOf" srcId="{4D0C7A19-3664-4870-94D7-F0A44D5E0C24}" destId="{BA9544CB-588C-42DC-9976-20589CD63E3B}" srcOrd="0" destOrd="0" presId="urn:microsoft.com/office/officeart/2005/8/layout/cycle3"/>
    <dgm:cxn modelId="{7FB49DE9-E62C-4B75-AEE9-11ECF408B114}" type="presOf" srcId="{6AE75C3D-0B88-47C0-A048-E2807239E873}" destId="{438236FB-351D-4632-8B3D-97E29D7467D7}" srcOrd="0" destOrd="0" presId="urn:microsoft.com/office/officeart/2005/8/layout/cycle3"/>
    <dgm:cxn modelId="{EF5A37EA-6485-4DC7-A58C-6009083DB2B2}" type="presOf" srcId="{E3FD06CA-C777-46E8-9198-AFB2F377327B}" destId="{7B873A63-83FC-4C4A-9AC8-1524EE2A8CA6}" srcOrd="0" destOrd="0" presId="urn:microsoft.com/office/officeart/2005/8/layout/cycle3"/>
    <dgm:cxn modelId="{969DF5F8-B07B-4EF6-A402-7061876CD026}" type="presOf" srcId="{2126F7A6-7654-46E2-BE8E-64E9E934B57D}" destId="{816EF512-1A75-4CFD-82A0-D9B1FA74CF5D}" srcOrd="0" destOrd="0" presId="urn:microsoft.com/office/officeart/2005/8/layout/cycle3"/>
    <dgm:cxn modelId="{668C51FC-8F9F-42A0-B583-49ED2F00E830}" srcId="{7B963D11-42EB-4BAA-A912-5B175D1F28AD}" destId="{D43D1B47-0E65-4B54-A581-D30CC948E550}" srcOrd="1" destOrd="0" parTransId="{42E6CDDE-F875-41DE-B95A-8005F84D4273}" sibTransId="{D51E4A00-9F63-4B37-A18F-57F299A7D7D5}"/>
    <dgm:cxn modelId="{13C3A945-9903-4700-98B1-84C2D2C2F265}" type="presParOf" srcId="{C16E4ABB-AA1F-40D0-A154-C804DA700A50}" destId="{D244AB52-A5DD-42AA-BED9-81011D99A9C4}" srcOrd="0" destOrd="0" presId="urn:microsoft.com/office/officeart/2005/8/layout/cycle3"/>
    <dgm:cxn modelId="{86E0877E-5EC9-4A44-B170-42DCD2909AB5}" type="presParOf" srcId="{D244AB52-A5DD-42AA-BED9-81011D99A9C4}" destId="{E4B65115-C609-4402-A802-AE0CCAFBD7D5}" srcOrd="0" destOrd="0" presId="urn:microsoft.com/office/officeart/2005/8/layout/cycle3"/>
    <dgm:cxn modelId="{3C9AA909-330B-4320-AE17-EDA7ED8D3CA6}" type="presParOf" srcId="{D244AB52-A5DD-42AA-BED9-81011D99A9C4}" destId="{92F7C05E-96C2-4711-8777-E4DECBDF17C5}" srcOrd="1" destOrd="0" presId="urn:microsoft.com/office/officeart/2005/8/layout/cycle3"/>
    <dgm:cxn modelId="{24905784-D162-405E-B7DC-55F5F8528E71}" type="presParOf" srcId="{D244AB52-A5DD-42AA-BED9-81011D99A9C4}" destId="{C3FABC53-8889-42EB-A861-59C314A5FF78}" srcOrd="2" destOrd="0" presId="urn:microsoft.com/office/officeart/2005/8/layout/cycle3"/>
    <dgm:cxn modelId="{7F2D1D56-FC92-486C-B6E5-B0EAA7409CD2}" type="presParOf" srcId="{D244AB52-A5DD-42AA-BED9-81011D99A9C4}" destId="{816EF512-1A75-4CFD-82A0-D9B1FA74CF5D}" srcOrd="3" destOrd="0" presId="urn:microsoft.com/office/officeart/2005/8/layout/cycle3"/>
    <dgm:cxn modelId="{F9B79825-97C6-42D3-B78E-1C24B47F150C}" type="presParOf" srcId="{D244AB52-A5DD-42AA-BED9-81011D99A9C4}" destId="{438236FB-351D-4632-8B3D-97E29D7467D7}" srcOrd="4" destOrd="0" presId="urn:microsoft.com/office/officeart/2005/8/layout/cycle3"/>
    <dgm:cxn modelId="{A485DCF4-0048-45C1-A567-E426C6D529CD}" type="presParOf" srcId="{D244AB52-A5DD-42AA-BED9-81011D99A9C4}" destId="{BA9544CB-588C-42DC-9976-20589CD63E3B}" srcOrd="5" destOrd="0" presId="urn:microsoft.com/office/officeart/2005/8/layout/cycle3"/>
    <dgm:cxn modelId="{6DF92A0F-F5AF-43F7-846A-BFC31D6D12F5}" type="presParOf" srcId="{D244AB52-A5DD-42AA-BED9-81011D99A9C4}" destId="{7B873A63-83FC-4C4A-9AC8-1524EE2A8CA6}"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963D11-42EB-4BAA-A912-5B175D1F28A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09D257CA-1CC3-4737-8A7A-F65DC054FFC8}">
      <dgm:prSet phldrT="[Text]"/>
      <dgm:spPr>
        <a:solidFill>
          <a:schemeClr val="tx2">
            <a:lumMod val="60000"/>
            <a:lumOff val="40000"/>
          </a:schemeClr>
        </a:solidFill>
      </dgm:spPr>
      <dgm:t>
        <a:bodyPr/>
        <a:lstStyle/>
        <a:p>
          <a:r>
            <a:rPr lang="en-GB" dirty="0"/>
            <a:t>Environmental decision required</a:t>
          </a:r>
        </a:p>
      </dgm:t>
    </dgm:pt>
    <dgm:pt modelId="{3CD1D0FB-B4C9-4BF0-94ED-0BA0F89CE5A4}" type="parTrans" cxnId="{7B02B91E-E127-445F-963F-7D1196549EA4}">
      <dgm:prSet/>
      <dgm:spPr/>
      <dgm:t>
        <a:bodyPr/>
        <a:lstStyle/>
        <a:p>
          <a:endParaRPr lang="en-GB"/>
        </a:p>
      </dgm:t>
    </dgm:pt>
    <dgm:pt modelId="{06D3B004-02B5-4571-AB0F-3C883FFFC9DD}" type="sibTrans" cxnId="{7B02B91E-E127-445F-963F-7D1196549EA4}">
      <dgm:prSet/>
      <dgm:spPr/>
      <dgm:t>
        <a:bodyPr/>
        <a:lstStyle/>
        <a:p>
          <a:endParaRPr lang="en-GB"/>
        </a:p>
      </dgm:t>
    </dgm:pt>
    <dgm:pt modelId="{D43D1B47-0E65-4B54-A581-D30CC948E550}">
      <dgm:prSet phldrT="[Text]"/>
      <dgm:spPr>
        <a:solidFill>
          <a:srgbClr val="00B0F0"/>
        </a:solidFill>
      </dgm:spPr>
      <dgm:t>
        <a:bodyPr/>
        <a:lstStyle/>
        <a:p>
          <a:r>
            <a:rPr lang="en-GB" dirty="0"/>
            <a:t>Convert information need into an “answerable question”</a:t>
          </a:r>
        </a:p>
      </dgm:t>
    </dgm:pt>
    <dgm:pt modelId="{42E6CDDE-F875-41DE-B95A-8005F84D4273}" type="parTrans" cxnId="{668C51FC-8F9F-42A0-B583-49ED2F00E830}">
      <dgm:prSet/>
      <dgm:spPr/>
      <dgm:t>
        <a:bodyPr/>
        <a:lstStyle/>
        <a:p>
          <a:endParaRPr lang="en-GB"/>
        </a:p>
      </dgm:t>
    </dgm:pt>
    <dgm:pt modelId="{D51E4A00-9F63-4B37-A18F-57F299A7D7D5}" type="sibTrans" cxnId="{668C51FC-8F9F-42A0-B583-49ED2F00E830}">
      <dgm:prSet/>
      <dgm:spPr/>
      <dgm:t>
        <a:bodyPr/>
        <a:lstStyle/>
        <a:p>
          <a:endParaRPr lang="en-GB"/>
        </a:p>
      </dgm:t>
    </dgm:pt>
    <dgm:pt modelId="{2126F7A6-7654-46E2-BE8E-64E9E934B57D}">
      <dgm:prSet phldrT="[Text]"/>
      <dgm:spPr>
        <a:solidFill>
          <a:srgbClr val="00B050"/>
        </a:solidFill>
      </dgm:spPr>
      <dgm:t>
        <a:bodyPr/>
        <a:lstStyle/>
        <a:p>
          <a:r>
            <a:rPr lang="en-GB" dirty="0"/>
            <a:t>Track down “best evidence” for answering the question </a:t>
          </a:r>
        </a:p>
      </dgm:t>
    </dgm:pt>
    <dgm:pt modelId="{ED7DA96D-1FF1-4C70-89A8-AC62A84EB430}" type="parTrans" cxnId="{40C917C1-5E0E-42ED-811A-4BA07D0AD82E}">
      <dgm:prSet/>
      <dgm:spPr/>
      <dgm:t>
        <a:bodyPr/>
        <a:lstStyle/>
        <a:p>
          <a:endParaRPr lang="en-GB"/>
        </a:p>
      </dgm:t>
    </dgm:pt>
    <dgm:pt modelId="{4F966E01-F2E8-4352-A762-7D9F42B3DD2B}" type="sibTrans" cxnId="{40C917C1-5E0E-42ED-811A-4BA07D0AD82E}">
      <dgm:prSet/>
      <dgm:spPr/>
      <dgm:t>
        <a:bodyPr/>
        <a:lstStyle/>
        <a:p>
          <a:endParaRPr lang="en-GB"/>
        </a:p>
      </dgm:t>
    </dgm:pt>
    <dgm:pt modelId="{6AE75C3D-0B88-47C0-A048-E2807239E873}">
      <dgm:prSet phldrT="[Text]"/>
      <dgm:spPr>
        <a:solidFill>
          <a:srgbClr val="00B050"/>
        </a:solidFill>
      </dgm:spPr>
      <dgm:t>
        <a:bodyPr/>
        <a:lstStyle/>
        <a:p>
          <a:r>
            <a:rPr lang="en-GB" dirty="0"/>
            <a:t>“Critically appraise” the evidence for validity, impact and applicability</a:t>
          </a:r>
        </a:p>
      </dgm:t>
    </dgm:pt>
    <dgm:pt modelId="{BB2D41B5-03F8-4492-B4D4-60D41EDE9036}" type="parTrans" cxnId="{5DDB607A-21B1-40B5-900B-07E402A57EBB}">
      <dgm:prSet/>
      <dgm:spPr/>
      <dgm:t>
        <a:bodyPr/>
        <a:lstStyle/>
        <a:p>
          <a:endParaRPr lang="en-GB"/>
        </a:p>
      </dgm:t>
    </dgm:pt>
    <dgm:pt modelId="{0B31A0A8-D166-4C01-98F2-56A37429F66F}" type="sibTrans" cxnId="{5DDB607A-21B1-40B5-900B-07E402A57EBB}">
      <dgm:prSet/>
      <dgm:spPr/>
      <dgm:t>
        <a:bodyPr/>
        <a:lstStyle/>
        <a:p>
          <a:endParaRPr lang="en-GB"/>
        </a:p>
      </dgm:t>
    </dgm:pt>
    <dgm:pt modelId="{4D0C7A19-3664-4870-94D7-F0A44D5E0C24}">
      <dgm:prSet phldrT="[Text]"/>
      <dgm:spPr>
        <a:solidFill>
          <a:schemeClr val="tx2">
            <a:lumMod val="60000"/>
            <a:lumOff val="40000"/>
          </a:schemeClr>
        </a:solidFill>
      </dgm:spPr>
      <dgm:t>
        <a:bodyPr/>
        <a:lstStyle/>
        <a:p>
          <a:r>
            <a:rPr lang="en-GB" dirty="0"/>
            <a:t>Integrate the evidence into your decision making</a:t>
          </a:r>
        </a:p>
      </dgm:t>
    </dgm:pt>
    <dgm:pt modelId="{54B398D6-88BD-4200-9291-6F425BF51D13}" type="parTrans" cxnId="{13B97851-96C4-411E-982B-00F3347A307A}">
      <dgm:prSet/>
      <dgm:spPr/>
      <dgm:t>
        <a:bodyPr/>
        <a:lstStyle/>
        <a:p>
          <a:endParaRPr lang="en-GB"/>
        </a:p>
      </dgm:t>
    </dgm:pt>
    <dgm:pt modelId="{C3C3E594-01EF-4B54-9E63-05FF9FC93FCE}" type="sibTrans" cxnId="{13B97851-96C4-411E-982B-00F3347A307A}">
      <dgm:prSet/>
      <dgm:spPr/>
      <dgm:t>
        <a:bodyPr/>
        <a:lstStyle/>
        <a:p>
          <a:endParaRPr lang="en-GB"/>
        </a:p>
      </dgm:t>
    </dgm:pt>
    <dgm:pt modelId="{E3FD06CA-C777-46E8-9198-AFB2F377327B}">
      <dgm:prSet/>
      <dgm:spPr>
        <a:solidFill>
          <a:schemeClr val="tx2">
            <a:lumMod val="60000"/>
            <a:lumOff val="40000"/>
          </a:schemeClr>
        </a:solidFill>
      </dgm:spPr>
      <dgm:t>
        <a:bodyPr/>
        <a:lstStyle/>
        <a:p>
          <a:r>
            <a:rPr lang="en-GB" dirty="0"/>
            <a:t>Evaluate the steps before and seek ways to improve the next time</a:t>
          </a:r>
        </a:p>
      </dgm:t>
    </dgm:pt>
    <dgm:pt modelId="{2AFE36BB-E97B-4FB7-8ADE-55F353A85CFA}" type="parTrans" cxnId="{5F7482AF-3CD1-43E1-9791-D3F36EFF6CD6}">
      <dgm:prSet/>
      <dgm:spPr/>
      <dgm:t>
        <a:bodyPr/>
        <a:lstStyle/>
        <a:p>
          <a:endParaRPr lang="en-GB"/>
        </a:p>
      </dgm:t>
    </dgm:pt>
    <dgm:pt modelId="{F7F70E93-245B-47C6-9708-97DDC063BAD6}" type="sibTrans" cxnId="{5F7482AF-3CD1-43E1-9791-D3F36EFF6CD6}">
      <dgm:prSet/>
      <dgm:spPr/>
      <dgm:t>
        <a:bodyPr/>
        <a:lstStyle/>
        <a:p>
          <a:endParaRPr lang="en-GB"/>
        </a:p>
      </dgm:t>
    </dgm:pt>
    <dgm:pt modelId="{C16E4ABB-AA1F-40D0-A154-C804DA700A50}" type="pres">
      <dgm:prSet presAssocID="{7B963D11-42EB-4BAA-A912-5B175D1F28AD}" presName="Name0" presStyleCnt="0">
        <dgm:presLayoutVars>
          <dgm:dir/>
          <dgm:resizeHandles val="exact"/>
        </dgm:presLayoutVars>
      </dgm:prSet>
      <dgm:spPr/>
    </dgm:pt>
    <dgm:pt modelId="{D244AB52-A5DD-42AA-BED9-81011D99A9C4}" type="pres">
      <dgm:prSet presAssocID="{7B963D11-42EB-4BAA-A912-5B175D1F28AD}" presName="cycle" presStyleCnt="0"/>
      <dgm:spPr/>
    </dgm:pt>
    <dgm:pt modelId="{E4B65115-C609-4402-A802-AE0CCAFBD7D5}" type="pres">
      <dgm:prSet presAssocID="{09D257CA-1CC3-4737-8A7A-F65DC054FFC8}" presName="nodeFirstNode" presStyleLbl="node1" presStyleIdx="0" presStyleCnt="6">
        <dgm:presLayoutVars>
          <dgm:bulletEnabled val="1"/>
        </dgm:presLayoutVars>
      </dgm:prSet>
      <dgm:spPr/>
    </dgm:pt>
    <dgm:pt modelId="{92F7C05E-96C2-4711-8777-E4DECBDF17C5}" type="pres">
      <dgm:prSet presAssocID="{06D3B004-02B5-4571-AB0F-3C883FFFC9DD}" presName="sibTransFirstNode" presStyleLbl="bgShp" presStyleIdx="0" presStyleCnt="1"/>
      <dgm:spPr/>
    </dgm:pt>
    <dgm:pt modelId="{C3FABC53-8889-42EB-A861-59C314A5FF78}" type="pres">
      <dgm:prSet presAssocID="{D43D1B47-0E65-4B54-A581-D30CC948E550}" presName="nodeFollowingNodes" presStyleLbl="node1" presStyleIdx="1" presStyleCnt="6">
        <dgm:presLayoutVars>
          <dgm:bulletEnabled val="1"/>
        </dgm:presLayoutVars>
      </dgm:prSet>
      <dgm:spPr/>
    </dgm:pt>
    <dgm:pt modelId="{816EF512-1A75-4CFD-82A0-D9B1FA74CF5D}" type="pres">
      <dgm:prSet presAssocID="{2126F7A6-7654-46E2-BE8E-64E9E934B57D}" presName="nodeFollowingNodes" presStyleLbl="node1" presStyleIdx="2" presStyleCnt="6">
        <dgm:presLayoutVars>
          <dgm:bulletEnabled val="1"/>
        </dgm:presLayoutVars>
      </dgm:prSet>
      <dgm:spPr/>
    </dgm:pt>
    <dgm:pt modelId="{438236FB-351D-4632-8B3D-97E29D7467D7}" type="pres">
      <dgm:prSet presAssocID="{6AE75C3D-0B88-47C0-A048-E2807239E873}" presName="nodeFollowingNodes" presStyleLbl="node1" presStyleIdx="3" presStyleCnt="6">
        <dgm:presLayoutVars>
          <dgm:bulletEnabled val="1"/>
        </dgm:presLayoutVars>
      </dgm:prSet>
      <dgm:spPr/>
    </dgm:pt>
    <dgm:pt modelId="{BA9544CB-588C-42DC-9976-20589CD63E3B}" type="pres">
      <dgm:prSet presAssocID="{4D0C7A19-3664-4870-94D7-F0A44D5E0C24}" presName="nodeFollowingNodes" presStyleLbl="node1" presStyleIdx="4" presStyleCnt="6">
        <dgm:presLayoutVars>
          <dgm:bulletEnabled val="1"/>
        </dgm:presLayoutVars>
      </dgm:prSet>
      <dgm:spPr/>
    </dgm:pt>
    <dgm:pt modelId="{7B873A63-83FC-4C4A-9AC8-1524EE2A8CA6}" type="pres">
      <dgm:prSet presAssocID="{E3FD06CA-C777-46E8-9198-AFB2F377327B}" presName="nodeFollowingNodes" presStyleLbl="node1" presStyleIdx="5" presStyleCnt="6">
        <dgm:presLayoutVars>
          <dgm:bulletEnabled val="1"/>
        </dgm:presLayoutVars>
      </dgm:prSet>
      <dgm:spPr/>
    </dgm:pt>
  </dgm:ptLst>
  <dgm:cxnLst>
    <dgm:cxn modelId="{7B02B91E-E127-445F-963F-7D1196549EA4}" srcId="{7B963D11-42EB-4BAA-A912-5B175D1F28AD}" destId="{09D257CA-1CC3-4737-8A7A-F65DC054FFC8}" srcOrd="0" destOrd="0" parTransId="{3CD1D0FB-B4C9-4BF0-94ED-0BA0F89CE5A4}" sibTransId="{06D3B004-02B5-4571-AB0F-3C883FFFC9DD}"/>
    <dgm:cxn modelId="{3C8B083B-5DC8-443A-AF8D-DA60DEB307FB}" type="presOf" srcId="{D43D1B47-0E65-4B54-A581-D30CC948E550}" destId="{C3FABC53-8889-42EB-A861-59C314A5FF78}" srcOrd="0" destOrd="0" presId="urn:microsoft.com/office/officeart/2005/8/layout/cycle3"/>
    <dgm:cxn modelId="{ACD22350-D8C7-4AEE-A0F8-CE19325F1B82}" type="presOf" srcId="{7B963D11-42EB-4BAA-A912-5B175D1F28AD}" destId="{C16E4ABB-AA1F-40D0-A154-C804DA700A50}" srcOrd="0" destOrd="0" presId="urn:microsoft.com/office/officeart/2005/8/layout/cycle3"/>
    <dgm:cxn modelId="{13B97851-96C4-411E-982B-00F3347A307A}" srcId="{7B963D11-42EB-4BAA-A912-5B175D1F28AD}" destId="{4D0C7A19-3664-4870-94D7-F0A44D5E0C24}" srcOrd="4" destOrd="0" parTransId="{54B398D6-88BD-4200-9291-6F425BF51D13}" sibTransId="{C3C3E594-01EF-4B54-9E63-05FF9FC93FCE}"/>
    <dgm:cxn modelId="{5DDB607A-21B1-40B5-900B-07E402A57EBB}" srcId="{7B963D11-42EB-4BAA-A912-5B175D1F28AD}" destId="{6AE75C3D-0B88-47C0-A048-E2807239E873}" srcOrd="3" destOrd="0" parTransId="{BB2D41B5-03F8-4492-B4D4-60D41EDE9036}" sibTransId="{0B31A0A8-D166-4C01-98F2-56A37429F66F}"/>
    <dgm:cxn modelId="{5892BB92-5292-45A0-B6B2-141248ED15C3}" type="presOf" srcId="{06D3B004-02B5-4571-AB0F-3C883FFFC9DD}" destId="{92F7C05E-96C2-4711-8777-E4DECBDF17C5}" srcOrd="0" destOrd="0" presId="urn:microsoft.com/office/officeart/2005/8/layout/cycle3"/>
    <dgm:cxn modelId="{45F5DF9A-CCB2-488B-8FE4-0C9F212CBAE7}" type="presOf" srcId="{09D257CA-1CC3-4737-8A7A-F65DC054FFC8}" destId="{E4B65115-C609-4402-A802-AE0CCAFBD7D5}" srcOrd="0" destOrd="0" presId="urn:microsoft.com/office/officeart/2005/8/layout/cycle3"/>
    <dgm:cxn modelId="{5F7482AF-3CD1-43E1-9791-D3F36EFF6CD6}" srcId="{7B963D11-42EB-4BAA-A912-5B175D1F28AD}" destId="{E3FD06CA-C777-46E8-9198-AFB2F377327B}" srcOrd="5" destOrd="0" parTransId="{2AFE36BB-E97B-4FB7-8ADE-55F353A85CFA}" sibTransId="{F7F70E93-245B-47C6-9708-97DDC063BAD6}"/>
    <dgm:cxn modelId="{40C917C1-5E0E-42ED-811A-4BA07D0AD82E}" srcId="{7B963D11-42EB-4BAA-A912-5B175D1F28AD}" destId="{2126F7A6-7654-46E2-BE8E-64E9E934B57D}" srcOrd="2" destOrd="0" parTransId="{ED7DA96D-1FF1-4C70-89A8-AC62A84EB430}" sibTransId="{4F966E01-F2E8-4352-A762-7D9F42B3DD2B}"/>
    <dgm:cxn modelId="{A91DC6D0-A0D5-49E8-B8C9-9DA13030310B}" type="presOf" srcId="{4D0C7A19-3664-4870-94D7-F0A44D5E0C24}" destId="{BA9544CB-588C-42DC-9976-20589CD63E3B}" srcOrd="0" destOrd="0" presId="urn:microsoft.com/office/officeart/2005/8/layout/cycle3"/>
    <dgm:cxn modelId="{7FB49DE9-E62C-4B75-AEE9-11ECF408B114}" type="presOf" srcId="{6AE75C3D-0B88-47C0-A048-E2807239E873}" destId="{438236FB-351D-4632-8B3D-97E29D7467D7}" srcOrd="0" destOrd="0" presId="urn:microsoft.com/office/officeart/2005/8/layout/cycle3"/>
    <dgm:cxn modelId="{EF5A37EA-6485-4DC7-A58C-6009083DB2B2}" type="presOf" srcId="{E3FD06CA-C777-46E8-9198-AFB2F377327B}" destId="{7B873A63-83FC-4C4A-9AC8-1524EE2A8CA6}" srcOrd="0" destOrd="0" presId="urn:microsoft.com/office/officeart/2005/8/layout/cycle3"/>
    <dgm:cxn modelId="{969DF5F8-B07B-4EF6-A402-7061876CD026}" type="presOf" srcId="{2126F7A6-7654-46E2-BE8E-64E9E934B57D}" destId="{816EF512-1A75-4CFD-82A0-D9B1FA74CF5D}" srcOrd="0" destOrd="0" presId="urn:microsoft.com/office/officeart/2005/8/layout/cycle3"/>
    <dgm:cxn modelId="{668C51FC-8F9F-42A0-B583-49ED2F00E830}" srcId="{7B963D11-42EB-4BAA-A912-5B175D1F28AD}" destId="{D43D1B47-0E65-4B54-A581-D30CC948E550}" srcOrd="1" destOrd="0" parTransId="{42E6CDDE-F875-41DE-B95A-8005F84D4273}" sibTransId="{D51E4A00-9F63-4B37-A18F-57F299A7D7D5}"/>
    <dgm:cxn modelId="{13C3A945-9903-4700-98B1-84C2D2C2F265}" type="presParOf" srcId="{C16E4ABB-AA1F-40D0-A154-C804DA700A50}" destId="{D244AB52-A5DD-42AA-BED9-81011D99A9C4}" srcOrd="0" destOrd="0" presId="urn:microsoft.com/office/officeart/2005/8/layout/cycle3"/>
    <dgm:cxn modelId="{86E0877E-5EC9-4A44-B170-42DCD2909AB5}" type="presParOf" srcId="{D244AB52-A5DD-42AA-BED9-81011D99A9C4}" destId="{E4B65115-C609-4402-A802-AE0CCAFBD7D5}" srcOrd="0" destOrd="0" presId="urn:microsoft.com/office/officeart/2005/8/layout/cycle3"/>
    <dgm:cxn modelId="{3C9AA909-330B-4320-AE17-EDA7ED8D3CA6}" type="presParOf" srcId="{D244AB52-A5DD-42AA-BED9-81011D99A9C4}" destId="{92F7C05E-96C2-4711-8777-E4DECBDF17C5}" srcOrd="1" destOrd="0" presId="urn:microsoft.com/office/officeart/2005/8/layout/cycle3"/>
    <dgm:cxn modelId="{24905784-D162-405E-B7DC-55F5F8528E71}" type="presParOf" srcId="{D244AB52-A5DD-42AA-BED9-81011D99A9C4}" destId="{C3FABC53-8889-42EB-A861-59C314A5FF78}" srcOrd="2" destOrd="0" presId="urn:microsoft.com/office/officeart/2005/8/layout/cycle3"/>
    <dgm:cxn modelId="{7F2D1D56-FC92-486C-B6E5-B0EAA7409CD2}" type="presParOf" srcId="{D244AB52-A5DD-42AA-BED9-81011D99A9C4}" destId="{816EF512-1A75-4CFD-82A0-D9B1FA74CF5D}" srcOrd="3" destOrd="0" presId="urn:microsoft.com/office/officeart/2005/8/layout/cycle3"/>
    <dgm:cxn modelId="{F9B79825-97C6-42D3-B78E-1C24B47F150C}" type="presParOf" srcId="{D244AB52-A5DD-42AA-BED9-81011D99A9C4}" destId="{438236FB-351D-4632-8B3D-97E29D7467D7}" srcOrd="4" destOrd="0" presId="urn:microsoft.com/office/officeart/2005/8/layout/cycle3"/>
    <dgm:cxn modelId="{A485DCF4-0048-45C1-A567-E426C6D529CD}" type="presParOf" srcId="{D244AB52-A5DD-42AA-BED9-81011D99A9C4}" destId="{BA9544CB-588C-42DC-9976-20589CD63E3B}" srcOrd="5" destOrd="0" presId="urn:microsoft.com/office/officeart/2005/8/layout/cycle3"/>
    <dgm:cxn modelId="{6DF92A0F-F5AF-43F7-846A-BFC31D6D12F5}" type="presParOf" srcId="{D244AB52-A5DD-42AA-BED9-81011D99A9C4}" destId="{7B873A63-83FC-4C4A-9AC8-1524EE2A8CA6}"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963D11-42EB-4BAA-A912-5B175D1F28A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09D257CA-1CC3-4737-8A7A-F65DC054FFC8}">
      <dgm:prSet phldrT="[Text]"/>
      <dgm:spPr>
        <a:solidFill>
          <a:schemeClr val="tx2">
            <a:lumMod val="60000"/>
            <a:lumOff val="40000"/>
          </a:schemeClr>
        </a:solidFill>
      </dgm:spPr>
      <dgm:t>
        <a:bodyPr/>
        <a:lstStyle/>
        <a:p>
          <a:r>
            <a:rPr lang="en-GB" dirty="0"/>
            <a:t>Environmental decision required</a:t>
          </a:r>
        </a:p>
      </dgm:t>
    </dgm:pt>
    <dgm:pt modelId="{3CD1D0FB-B4C9-4BF0-94ED-0BA0F89CE5A4}" type="parTrans" cxnId="{7B02B91E-E127-445F-963F-7D1196549EA4}">
      <dgm:prSet/>
      <dgm:spPr/>
      <dgm:t>
        <a:bodyPr/>
        <a:lstStyle/>
        <a:p>
          <a:endParaRPr lang="en-GB"/>
        </a:p>
      </dgm:t>
    </dgm:pt>
    <dgm:pt modelId="{06D3B004-02B5-4571-AB0F-3C883FFFC9DD}" type="sibTrans" cxnId="{7B02B91E-E127-445F-963F-7D1196549EA4}">
      <dgm:prSet/>
      <dgm:spPr/>
      <dgm:t>
        <a:bodyPr/>
        <a:lstStyle/>
        <a:p>
          <a:endParaRPr lang="en-GB"/>
        </a:p>
      </dgm:t>
    </dgm:pt>
    <dgm:pt modelId="{D43D1B47-0E65-4B54-A581-D30CC948E550}">
      <dgm:prSet phldrT="[Text]"/>
      <dgm:spPr>
        <a:solidFill>
          <a:srgbClr val="00B0F0"/>
        </a:solidFill>
      </dgm:spPr>
      <dgm:t>
        <a:bodyPr/>
        <a:lstStyle/>
        <a:p>
          <a:r>
            <a:rPr lang="en-GB" dirty="0"/>
            <a:t>Convert information need into an “answerable question”</a:t>
          </a:r>
        </a:p>
      </dgm:t>
    </dgm:pt>
    <dgm:pt modelId="{42E6CDDE-F875-41DE-B95A-8005F84D4273}" type="parTrans" cxnId="{668C51FC-8F9F-42A0-B583-49ED2F00E830}">
      <dgm:prSet/>
      <dgm:spPr/>
      <dgm:t>
        <a:bodyPr/>
        <a:lstStyle/>
        <a:p>
          <a:endParaRPr lang="en-GB"/>
        </a:p>
      </dgm:t>
    </dgm:pt>
    <dgm:pt modelId="{D51E4A00-9F63-4B37-A18F-57F299A7D7D5}" type="sibTrans" cxnId="{668C51FC-8F9F-42A0-B583-49ED2F00E830}">
      <dgm:prSet/>
      <dgm:spPr/>
      <dgm:t>
        <a:bodyPr/>
        <a:lstStyle/>
        <a:p>
          <a:endParaRPr lang="en-GB"/>
        </a:p>
      </dgm:t>
    </dgm:pt>
    <dgm:pt modelId="{2126F7A6-7654-46E2-BE8E-64E9E934B57D}">
      <dgm:prSet phldrT="[Text]"/>
      <dgm:spPr>
        <a:solidFill>
          <a:srgbClr val="00B050"/>
        </a:solidFill>
      </dgm:spPr>
      <dgm:t>
        <a:bodyPr/>
        <a:lstStyle/>
        <a:p>
          <a:r>
            <a:rPr lang="en-GB" dirty="0"/>
            <a:t>Track down “best evidence” for answering the question </a:t>
          </a:r>
        </a:p>
      </dgm:t>
    </dgm:pt>
    <dgm:pt modelId="{ED7DA96D-1FF1-4C70-89A8-AC62A84EB430}" type="parTrans" cxnId="{40C917C1-5E0E-42ED-811A-4BA07D0AD82E}">
      <dgm:prSet/>
      <dgm:spPr/>
      <dgm:t>
        <a:bodyPr/>
        <a:lstStyle/>
        <a:p>
          <a:endParaRPr lang="en-GB"/>
        </a:p>
      </dgm:t>
    </dgm:pt>
    <dgm:pt modelId="{4F966E01-F2E8-4352-A762-7D9F42B3DD2B}" type="sibTrans" cxnId="{40C917C1-5E0E-42ED-811A-4BA07D0AD82E}">
      <dgm:prSet/>
      <dgm:spPr/>
      <dgm:t>
        <a:bodyPr/>
        <a:lstStyle/>
        <a:p>
          <a:endParaRPr lang="en-GB"/>
        </a:p>
      </dgm:t>
    </dgm:pt>
    <dgm:pt modelId="{6AE75C3D-0B88-47C0-A048-E2807239E873}">
      <dgm:prSet phldrT="[Text]"/>
      <dgm:spPr>
        <a:solidFill>
          <a:srgbClr val="00B050"/>
        </a:solidFill>
      </dgm:spPr>
      <dgm:t>
        <a:bodyPr/>
        <a:lstStyle/>
        <a:p>
          <a:r>
            <a:rPr lang="en-GB" dirty="0"/>
            <a:t>“Critically appraise” the evidence for validity, impact and applicability</a:t>
          </a:r>
        </a:p>
      </dgm:t>
    </dgm:pt>
    <dgm:pt modelId="{BB2D41B5-03F8-4492-B4D4-60D41EDE9036}" type="parTrans" cxnId="{5DDB607A-21B1-40B5-900B-07E402A57EBB}">
      <dgm:prSet/>
      <dgm:spPr/>
      <dgm:t>
        <a:bodyPr/>
        <a:lstStyle/>
        <a:p>
          <a:endParaRPr lang="en-GB"/>
        </a:p>
      </dgm:t>
    </dgm:pt>
    <dgm:pt modelId="{0B31A0A8-D166-4C01-98F2-56A37429F66F}" type="sibTrans" cxnId="{5DDB607A-21B1-40B5-900B-07E402A57EBB}">
      <dgm:prSet/>
      <dgm:spPr/>
      <dgm:t>
        <a:bodyPr/>
        <a:lstStyle/>
        <a:p>
          <a:endParaRPr lang="en-GB"/>
        </a:p>
      </dgm:t>
    </dgm:pt>
    <dgm:pt modelId="{4D0C7A19-3664-4870-94D7-F0A44D5E0C24}">
      <dgm:prSet phldrT="[Text]"/>
      <dgm:spPr>
        <a:solidFill>
          <a:schemeClr val="tx2">
            <a:lumMod val="60000"/>
            <a:lumOff val="40000"/>
          </a:schemeClr>
        </a:solidFill>
      </dgm:spPr>
      <dgm:t>
        <a:bodyPr/>
        <a:lstStyle/>
        <a:p>
          <a:r>
            <a:rPr lang="en-GB" dirty="0"/>
            <a:t>Integrate the evidence into your decision making</a:t>
          </a:r>
        </a:p>
      </dgm:t>
    </dgm:pt>
    <dgm:pt modelId="{54B398D6-88BD-4200-9291-6F425BF51D13}" type="parTrans" cxnId="{13B97851-96C4-411E-982B-00F3347A307A}">
      <dgm:prSet/>
      <dgm:spPr/>
      <dgm:t>
        <a:bodyPr/>
        <a:lstStyle/>
        <a:p>
          <a:endParaRPr lang="en-GB"/>
        </a:p>
      </dgm:t>
    </dgm:pt>
    <dgm:pt modelId="{C3C3E594-01EF-4B54-9E63-05FF9FC93FCE}" type="sibTrans" cxnId="{13B97851-96C4-411E-982B-00F3347A307A}">
      <dgm:prSet/>
      <dgm:spPr/>
      <dgm:t>
        <a:bodyPr/>
        <a:lstStyle/>
        <a:p>
          <a:endParaRPr lang="en-GB"/>
        </a:p>
      </dgm:t>
    </dgm:pt>
    <dgm:pt modelId="{E3FD06CA-C777-46E8-9198-AFB2F377327B}">
      <dgm:prSet/>
      <dgm:spPr>
        <a:solidFill>
          <a:schemeClr val="tx2">
            <a:lumMod val="60000"/>
            <a:lumOff val="40000"/>
          </a:schemeClr>
        </a:solidFill>
      </dgm:spPr>
      <dgm:t>
        <a:bodyPr/>
        <a:lstStyle/>
        <a:p>
          <a:r>
            <a:rPr lang="en-GB" dirty="0"/>
            <a:t>Evaluate the steps before and seek ways to improve the next time</a:t>
          </a:r>
        </a:p>
      </dgm:t>
    </dgm:pt>
    <dgm:pt modelId="{2AFE36BB-E97B-4FB7-8ADE-55F353A85CFA}" type="parTrans" cxnId="{5F7482AF-3CD1-43E1-9791-D3F36EFF6CD6}">
      <dgm:prSet/>
      <dgm:spPr/>
      <dgm:t>
        <a:bodyPr/>
        <a:lstStyle/>
        <a:p>
          <a:endParaRPr lang="en-GB"/>
        </a:p>
      </dgm:t>
    </dgm:pt>
    <dgm:pt modelId="{F7F70E93-245B-47C6-9708-97DDC063BAD6}" type="sibTrans" cxnId="{5F7482AF-3CD1-43E1-9791-D3F36EFF6CD6}">
      <dgm:prSet/>
      <dgm:spPr/>
      <dgm:t>
        <a:bodyPr/>
        <a:lstStyle/>
        <a:p>
          <a:endParaRPr lang="en-GB"/>
        </a:p>
      </dgm:t>
    </dgm:pt>
    <dgm:pt modelId="{C16E4ABB-AA1F-40D0-A154-C804DA700A50}" type="pres">
      <dgm:prSet presAssocID="{7B963D11-42EB-4BAA-A912-5B175D1F28AD}" presName="Name0" presStyleCnt="0">
        <dgm:presLayoutVars>
          <dgm:dir/>
          <dgm:resizeHandles val="exact"/>
        </dgm:presLayoutVars>
      </dgm:prSet>
      <dgm:spPr/>
    </dgm:pt>
    <dgm:pt modelId="{D244AB52-A5DD-42AA-BED9-81011D99A9C4}" type="pres">
      <dgm:prSet presAssocID="{7B963D11-42EB-4BAA-A912-5B175D1F28AD}" presName="cycle" presStyleCnt="0"/>
      <dgm:spPr/>
    </dgm:pt>
    <dgm:pt modelId="{E4B65115-C609-4402-A802-AE0CCAFBD7D5}" type="pres">
      <dgm:prSet presAssocID="{09D257CA-1CC3-4737-8A7A-F65DC054FFC8}" presName="nodeFirstNode" presStyleLbl="node1" presStyleIdx="0" presStyleCnt="6">
        <dgm:presLayoutVars>
          <dgm:bulletEnabled val="1"/>
        </dgm:presLayoutVars>
      </dgm:prSet>
      <dgm:spPr/>
    </dgm:pt>
    <dgm:pt modelId="{92F7C05E-96C2-4711-8777-E4DECBDF17C5}" type="pres">
      <dgm:prSet presAssocID="{06D3B004-02B5-4571-AB0F-3C883FFFC9DD}" presName="sibTransFirstNode" presStyleLbl="bgShp" presStyleIdx="0" presStyleCnt="1"/>
      <dgm:spPr/>
    </dgm:pt>
    <dgm:pt modelId="{C3FABC53-8889-42EB-A861-59C314A5FF78}" type="pres">
      <dgm:prSet presAssocID="{D43D1B47-0E65-4B54-A581-D30CC948E550}" presName="nodeFollowingNodes" presStyleLbl="node1" presStyleIdx="1" presStyleCnt="6">
        <dgm:presLayoutVars>
          <dgm:bulletEnabled val="1"/>
        </dgm:presLayoutVars>
      </dgm:prSet>
      <dgm:spPr/>
    </dgm:pt>
    <dgm:pt modelId="{816EF512-1A75-4CFD-82A0-D9B1FA74CF5D}" type="pres">
      <dgm:prSet presAssocID="{2126F7A6-7654-46E2-BE8E-64E9E934B57D}" presName="nodeFollowingNodes" presStyleLbl="node1" presStyleIdx="2" presStyleCnt="6">
        <dgm:presLayoutVars>
          <dgm:bulletEnabled val="1"/>
        </dgm:presLayoutVars>
      </dgm:prSet>
      <dgm:spPr/>
    </dgm:pt>
    <dgm:pt modelId="{438236FB-351D-4632-8B3D-97E29D7467D7}" type="pres">
      <dgm:prSet presAssocID="{6AE75C3D-0B88-47C0-A048-E2807239E873}" presName="nodeFollowingNodes" presStyleLbl="node1" presStyleIdx="3" presStyleCnt="6">
        <dgm:presLayoutVars>
          <dgm:bulletEnabled val="1"/>
        </dgm:presLayoutVars>
      </dgm:prSet>
      <dgm:spPr/>
    </dgm:pt>
    <dgm:pt modelId="{BA9544CB-588C-42DC-9976-20589CD63E3B}" type="pres">
      <dgm:prSet presAssocID="{4D0C7A19-3664-4870-94D7-F0A44D5E0C24}" presName="nodeFollowingNodes" presStyleLbl="node1" presStyleIdx="4" presStyleCnt="6">
        <dgm:presLayoutVars>
          <dgm:bulletEnabled val="1"/>
        </dgm:presLayoutVars>
      </dgm:prSet>
      <dgm:spPr/>
    </dgm:pt>
    <dgm:pt modelId="{7B873A63-83FC-4C4A-9AC8-1524EE2A8CA6}" type="pres">
      <dgm:prSet presAssocID="{E3FD06CA-C777-46E8-9198-AFB2F377327B}" presName="nodeFollowingNodes" presStyleLbl="node1" presStyleIdx="5" presStyleCnt="6">
        <dgm:presLayoutVars>
          <dgm:bulletEnabled val="1"/>
        </dgm:presLayoutVars>
      </dgm:prSet>
      <dgm:spPr/>
    </dgm:pt>
  </dgm:ptLst>
  <dgm:cxnLst>
    <dgm:cxn modelId="{7B02B91E-E127-445F-963F-7D1196549EA4}" srcId="{7B963D11-42EB-4BAA-A912-5B175D1F28AD}" destId="{09D257CA-1CC3-4737-8A7A-F65DC054FFC8}" srcOrd="0" destOrd="0" parTransId="{3CD1D0FB-B4C9-4BF0-94ED-0BA0F89CE5A4}" sibTransId="{06D3B004-02B5-4571-AB0F-3C883FFFC9DD}"/>
    <dgm:cxn modelId="{3C8B083B-5DC8-443A-AF8D-DA60DEB307FB}" type="presOf" srcId="{D43D1B47-0E65-4B54-A581-D30CC948E550}" destId="{C3FABC53-8889-42EB-A861-59C314A5FF78}" srcOrd="0" destOrd="0" presId="urn:microsoft.com/office/officeart/2005/8/layout/cycle3"/>
    <dgm:cxn modelId="{ACD22350-D8C7-4AEE-A0F8-CE19325F1B82}" type="presOf" srcId="{7B963D11-42EB-4BAA-A912-5B175D1F28AD}" destId="{C16E4ABB-AA1F-40D0-A154-C804DA700A50}" srcOrd="0" destOrd="0" presId="urn:microsoft.com/office/officeart/2005/8/layout/cycle3"/>
    <dgm:cxn modelId="{13B97851-96C4-411E-982B-00F3347A307A}" srcId="{7B963D11-42EB-4BAA-A912-5B175D1F28AD}" destId="{4D0C7A19-3664-4870-94D7-F0A44D5E0C24}" srcOrd="4" destOrd="0" parTransId="{54B398D6-88BD-4200-9291-6F425BF51D13}" sibTransId="{C3C3E594-01EF-4B54-9E63-05FF9FC93FCE}"/>
    <dgm:cxn modelId="{5DDB607A-21B1-40B5-900B-07E402A57EBB}" srcId="{7B963D11-42EB-4BAA-A912-5B175D1F28AD}" destId="{6AE75C3D-0B88-47C0-A048-E2807239E873}" srcOrd="3" destOrd="0" parTransId="{BB2D41B5-03F8-4492-B4D4-60D41EDE9036}" sibTransId="{0B31A0A8-D166-4C01-98F2-56A37429F66F}"/>
    <dgm:cxn modelId="{5892BB92-5292-45A0-B6B2-141248ED15C3}" type="presOf" srcId="{06D3B004-02B5-4571-AB0F-3C883FFFC9DD}" destId="{92F7C05E-96C2-4711-8777-E4DECBDF17C5}" srcOrd="0" destOrd="0" presId="urn:microsoft.com/office/officeart/2005/8/layout/cycle3"/>
    <dgm:cxn modelId="{45F5DF9A-CCB2-488B-8FE4-0C9F212CBAE7}" type="presOf" srcId="{09D257CA-1CC3-4737-8A7A-F65DC054FFC8}" destId="{E4B65115-C609-4402-A802-AE0CCAFBD7D5}" srcOrd="0" destOrd="0" presId="urn:microsoft.com/office/officeart/2005/8/layout/cycle3"/>
    <dgm:cxn modelId="{5F7482AF-3CD1-43E1-9791-D3F36EFF6CD6}" srcId="{7B963D11-42EB-4BAA-A912-5B175D1F28AD}" destId="{E3FD06CA-C777-46E8-9198-AFB2F377327B}" srcOrd="5" destOrd="0" parTransId="{2AFE36BB-E97B-4FB7-8ADE-55F353A85CFA}" sibTransId="{F7F70E93-245B-47C6-9708-97DDC063BAD6}"/>
    <dgm:cxn modelId="{40C917C1-5E0E-42ED-811A-4BA07D0AD82E}" srcId="{7B963D11-42EB-4BAA-A912-5B175D1F28AD}" destId="{2126F7A6-7654-46E2-BE8E-64E9E934B57D}" srcOrd="2" destOrd="0" parTransId="{ED7DA96D-1FF1-4C70-89A8-AC62A84EB430}" sibTransId="{4F966E01-F2E8-4352-A762-7D9F42B3DD2B}"/>
    <dgm:cxn modelId="{A91DC6D0-A0D5-49E8-B8C9-9DA13030310B}" type="presOf" srcId="{4D0C7A19-3664-4870-94D7-F0A44D5E0C24}" destId="{BA9544CB-588C-42DC-9976-20589CD63E3B}" srcOrd="0" destOrd="0" presId="urn:microsoft.com/office/officeart/2005/8/layout/cycle3"/>
    <dgm:cxn modelId="{7FB49DE9-E62C-4B75-AEE9-11ECF408B114}" type="presOf" srcId="{6AE75C3D-0B88-47C0-A048-E2807239E873}" destId="{438236FB-351D-4632-8B3D-97E29D7467D7}" srcOrd="0" destOrd="0" presId="urn:microsoft.com/office/officeart/2005/8/layout/cycle3"/>
    <dgm:cxn modelId="{EF5A37EA-6485-4DC7-A58C-6009083DB2B2}" type="presOf" srcId="{E3FD06CA-C777-46E8-9198-AFB2F377327B}" destId="{7B873A63-83FC-4C4A-9AC8-1524EE2A8CA6}" srcOrd="0" destOrd="0" presId="urn:microsoft.com/office/officeart/2005/8/layout/cycle3"/>
    <dgm:cxn modelId="{969DF5F8-B07B-4EF6-A402-7061876CD026}" type="presOf" srcId="{2126F7A6-7654-46E2-BE8E-64E9E934B57D}" destId="{816EF512-1A75-4CFD-82A0-D9B1FA74CF5D}" srcOrd="0" destOrd="0" presId="urn:microsoft.com/office/officeart/2005/8/layout/cycle3"/>
    <dgm:cxn modelId="{668C51FC-8F9F-42A0-B583-49ED2F00E830}" srcId="{7B963D11-42EB-4BAA-A912-5B175D1F28AD}" destId="{D43D1B47-0E65-4B54-A581-D30CC948E550}" srcOrd="1" destOrd="0" parTransId="{42E6CDDE-F875-41DE-B95A-8005F84D4273}" sibTransId="{D51E4A00-9F63-4B37-A18F-57F299A7D7D5}"/>
    <dgm:cxn modelId="{13C3A945-9903-4700-98B1-84C2D2C2F265}" type="presParOf" srcId="{C16E4ABB-AA1F-40D0-A154-C804DA700A50}" destId="{D244AB52-A5DD-42AA-BED9-81011D99A9C4}" srcOrd="0" destOrd="0" presId="urn:microsoft.com/office/officeart/2005/8/layout/cycle3"/>
    <dgm:cxn modelId="{86E0877E-5EC9-4A44-B170-42DCD2909AB5}" type="presParOf" srcId="{D244AB52-A5DD-42AA-BED9-81011D99A9C4}" destId="{E4B65115-C609-4402-A802-AE0CCAFBD7D5}" srcOrd="0" destOrd="0" presId="urn:microsoft.com/office/officeart/2005/8/layout/cycle3"/>
    <dgm:cxn modelId="{3C9AA909-330B-4320-AE17-EDA7ED8D3CA6}" type="presParOf" srcId="{D244AB52-A5DD-42AA-BED9-81011D99A9C4}" destId="{92F7C05E-96C2-4711-8777-E4DECBDF17C5}" srcOrd="1" destOrd="0" presId="urn:microsoft.com/office/officeart/2005/8/layout/cycle3"/>
    <dgm:cxn modelId="{24905784-D162-405E-B7DC-55F5F8528E71}" type="presParOf" srcId="{D244AB52-A5DD-42AA-BED9-81011D99A9C4}" destId="{C3FABC53-8889-42EB-A861-59C314A5FF78}" srcOrd="2" destOrd="0" presId="urn:microsoft.com/office/officeart/2005/8/layout/cycle3"/>
    <dgm:cxn modelId="{7F2D1D56-FC92-486C-B6E5-B0EAA7409CD2}" type="presParOf" srcId="{D244AB52-A5DD-42AA-BED9-81011D99A9C4}" destId="{816EF512-1A75-4CFD-82A0-D9B1FA74CF5D}" srcOrd="3" destOrd="0" presId="urn:microsoft.com/office/officeart/2005/8/layout/cycle3"/>
    <dgm:cxn modelId="{F9B79825-97C6-42D3-B78E-1C24B47F150C}" type="presParOf" srcId="{D244AB52-A5DD-42AA-BED9-81011D99A9C4}" destId="{438236FB-351D-4632-8B3D-97E29D7467D7}" srcOrd="4" destOrd="0" presId="urn:microsoft.com/office/officeart/2005/8/layout/cycle3"/>
    <dgm:cxn modelId="{A485DCF4-0048-45C1-A567-E426C6D529CD}" type="presParOf" srcId="{D244AB52-A5DD-42AA-BED9-81011D99A9C4}" destId="{BA9544CB-588C-42DC-9976-20589CD63E3B}" srcOrd="5" destOrd="0" presId="urn:microsoft.com/office/officeart/2005/8/layout/cycle3"/>
    <dgm:cxn modelId="{6DF92A0F-F5AF-43F7-846A-BFC31D6D12F5}" type="presParOf" srcId="{D244AB52-A5DD-42AA-BED9-81011D99A9C4}" destId="{7B873A63-83FC-4C4A-9AC8-1524EE2A8CA6}"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963D11-42EB-4BAA-A912-5B175D1F28A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09D257CA-1CC3-4737-8A7A-F65DC054FFC8}">
      <dgm:prSet phldrT="[Text]"/>
      <dgm:spPr>
        <a:solidFill>
          <a:schemeClr val="tx2">
            <a:lumMod val="60000"/>
            <a:lumOff val="40000"/>
          </a:schemeClr>
        </a:solidFill>
      </dgm:spPr>
      <dgm:t>
        <a:bodyPr/>
        <a:lstStyle/>
        <a:p>
          <a:r>
            <a:rPr lang="en-GB" dirty="0"/>
            <a:t>Environmental decision required</a:t>
          </a:r>
        </a:p>
      </dgm:t>
    </dgm:pt>
    <dgm:pt modelId="{3CD1D0FB-B4C9-4BF0-94ED-0BA0F89CE5A4}" type="parTrans" cxnId="{7B02B91E-E127-445F-963F-7D1196549EA4}">
      <dgm:prSet/>
      <dgm:spPr/>
      <dgm:t>
        <a:bodyPr/>
        <a:lstStyle/>
        <a:p>
          <a:endParaRPr lang="en-GB"/>
        </a:p>
      </dgm:t>
    </dgm:pt>
    <dgm:pt modelId="{06D3B004-02B5-4571-AB0F-3C883FFFC9DD}" type="sibTrans" cxnId="{7B02B91E-E127-445F-963F-7D1196549EA4}">
      <dgm:prSet/>
      <dgm:spPr/>
      <dgm:t>
        <a:bodyPr/>
        <a:lstStyle/>
        <a:p>
          <a:endParaRPr lang="en-GB"/>
        </a:p>
      </dgm:t>
    </dgm:pt>
    <dgm:pt modelId="{D43D1B47-0E65-4B54-A581-D30CC948E550}">
      <dgm:prSet phldrT="[Text]"/>
      <dgm:spPr>
        <a:solidFill>
          <a:srgbClr val="00B0F0"/>
        </a:solidFill>
      </dgm:spPr>
      <dgm:t>
        <a:bodyPr/>
        <a:lstStyle/>
        <a:p>
          <a:r>
            <a:rPr lang="en-GB" dirty="0"/>
            <a:t>Convert information need into an “answerable question”</a:t>
          </a:r>
        </a:p>
      </dgm:t>
    </dgm:pt>
    <dgm:pt modelId="{42E6CDDE-F875-41DE-B95A-8005F84D4273}" type="parTrans" cxnId="{668C51FC-8F9F-42A0-B583-49ED2F00E830}">
      <dgm:prSet/>
      <dgm:spPr/>
      <dgm:t>
        <a:bodyPr/>
        <a:lstStyle/>
        <a:p>
          <a:endParaRPr lang="en-GB"/>
        </a:p>
      </dgm:t>
    </dgm:pt>
    <dgm:pt modelId="{D51E4A00-9F63-4B37-A18F-57F299A7D7D5}" type="sibTrans" cxnId="{668C51FC-8F9F-42A0-B583-49ED2F00E830}">
      <dgm:prSet/>
      <dgm:spPr/>
      <dgm:t>
        <a:bodyPr/>
        <a:lstStyle/>
        <a:p>
          <a:endParaRPr lang="en-GB"/>
        </a:p>
      </dgm:t>
    </dgm:pt>
    <dgm:pt modelId="{2126F7A6-7654-46E2-BE8E-64E9E934B57D}">
      <dgm:prSet phldrT="[Text]"/>
      <dgm:spPr>
        <a:solidFill>
          <a:srgbClr val="00B050"/>
        </a:solidFill>
      </dgm:spPr>
      <dgm:t>
        <a:bodyPr/>
        <a:lstStyle/>
        <a:p>
          <a:r>
            <a:rPr lang="en-GB" dirty="0"/>
            <a:t>Track down “best evidence” for answering the question </a:t>
          </a:r>
        </a:p>
      </dgm:t>
    </dgm:pt>
    <dgm:pt modelId="{ED7DA96D-1FF1-4C70-89A8-AC62A84EB430}" type="parTrans" cxnId="{40C917C1-5E0E-42ED-811A-4BA07D0AD82E}">
      <dgm:prSet/>
      <dgm:spPr/>
      <dgm:t>
        <a:bodyPr/>
        <a:lstStyle/>
        <a:p>
          <a:endParaRPr lang="en-GB"/>
        </a:p>
      </dgm:t>
    </dgm:pt>
    <dgm:pt modelId="{4F966E01-F2E8-4352-A762-7D9F42B3DD2B}" type="sibTrans" cxnId="{40C917C1-5E0E-42ED-811A-4BA07D0AD82E}">
      <dgm:prSet/>
      <dgm:spPr/>
      <dgm:t>
        <a:bodyPr/>
        <a:lstStyle/>
        <a:p>
          <a:endParaRPr lang="en-GB"/>
        </a:p>
      </dgm:t>
    </dgm:pt>
    <dgm:pt modelId="{6AE75C3D-0B88-47C0-A048-E2807239E873}">
      <dgm:prSet phldrT="[Text]"/>
      <dgm:spPr>
        <a:solidFill>
          <a:srgbClr val="00B050"/>
        </a:solidFill>
      </dgm:spPr>
      <dgm:t>
        <a:bodyPr/>
        <a:lstStyle/>
        <a:p>
          <a:r>
            <a:rPr lang="en-GB" dirty="0"/>
            <a:t>“Critically appraise” the evidence for validity, impact and applicability</a:t>
          </a:r>
        </a:p>
      </dgm:t>
    </dgm:pt>
    <dgm:pt modelId="{BB2D41B5-03F8-4492-B4D4-60D41EDE9036}" type="parTrans" cxnId="{5DDB607A-21B1-40B5-900B-07E402A57EBB}">
      <dgm:prSet/>
      <dgm:spPr/>
      <dgm:t>
        <a:bodyPr/>
        <a:lstStyle/>
        <a:p>
          <a:endParaRPr lang="en-GB"/>
        </a:p>
      </dgm:t>
    </dgm:pt>
    <dgm:pt modelId="{0B31A0A8-D166-4C01-98F2-56A37429F66F}" type="sibTrans" cxnId="{5DDB607A-21B1-40B5-900B-07E402A57EBB}">
      <dgm:prSet/>
      <dgm:spPr/>
      <dgm:t>
        <a:bodyPr/>
        <a:lstStyle/>
        <a:p>
          <a:endParaRPr lang="en-GB"/>
        </a:p>
      </dgm:t>
    </dgm:pt>
    <dgm:pt modelId="{4D0C7A19-3664-4870-94D7-F0A44D5E0C24}">
      <dgm:prSet phldrT="[Text]"/>
      <dgm:spPr>
        <a:solidFill>
          <a:schemeClr val="tx2">
            <a:lumMod val="60000"/>
            <a:lumOff val="40000"/>
          </a:schemeClr>
        </a:solidFill>
      </dgm:spPr>
      <dgm:t>
        <a:bodyPr/>
        <a:lstStyle/>
        <a:p>
          <a:r>
            <a:rPr lang="en-GB" dirty="0"/>
            <a:t>Integrate the evidence into your decision making</a:t>
          </a:r>
        </a:p>
      </dgm:t>
    </dgm:pt>
    <dgm:pt modelId="{54B398D6-88BD-4200-9291-6F425BF51D13}" type="parTrans" cxnId="{13B97851-96C4-411E-982B-00F3347A307A}">
      <dgm:prSet/>
      <dgm:spPr/>
      <dgm:t>
        <a:bodyPr/>
        <a:lstStyle/>
        <a:p>
          <a:endParaRPr lang="en-GB"/>
        </a:p>
      </dgm:t>
    </dgm:pt>
    <dgm:pt modelId="{C3C3E594-01EF-4B54-9E63-05FF9FC93FCE}" type="sibTrans" cxnId="{13B97851-96C4-411E-982B-00F3347A307A}">
      <dgm:prSet/>
      <dgm:spPr/>
      <dgm:t>
        <a:bodyPr/>
        <a:lstStyle/>
        <a:p>
          <a:endParaRPr lang="en-GB"/>
        </a:p>
      </dgm:t>
    </dgm:pt>
    <dgm:pt modelId="{E3FD06CA-C777-46E8-9198-AFB2F377327B}">
      <dgm:prSet/>
      <dgm:spPr>
        <a:solidFill>
          <a:schemeClr val="tx2">
            <a:lumMod val="60000"/>
            <a:lumOff val="40000"/>
          </a:schemeClr>
        </a:solidFill>
      </dgm:spPr>
      <dgm:t>
        <a:bodyPr/>
        <a:lstStyle/>
        <a:p>
          <a:r>
            <a:rPr lang="en-GB" dirty="0"/>
            <a:t>Evaluate the steps before and seek ways to improve the next time</a:t>
          </a:r>
        </a:p>
      </dgm:t>
    </dgm:pt>
    <dgm:pt modelId="{2AFE36BB-E97B-4FB7-8ADE-55F353A85CFA}" type="parTrans" cxnId="{5F7482AF-3CD1-43E1-9791-D3F36EFF6CD6}">
      <dgm:prSet/>
      <dgm:spPr/>
      <dgm:t>
        <a:bodyPr/>
        <a:lstStyle/>
        <a:p>
          <a:endParaRPr lang="en-GB"/>
        </a:p>
      </dgm:t>
    </dgm:pt>
    <dgm:pt modelId="{F7F70E93-245B-47C6-9708-97DDC063BAD6}" type="sibTrans" cxnId="{5F7482AF-3CD1-43E1-9791-D3F36EFF6CD6}">
      <dgm:prSet/>
      <dgm:spPr/>
      <dgm:t>
        <a:bodyPr/>
        <a:lstStyle/>
        <a:p>
          <a:endParaRPr lang="en-GB"/>
        </a:p>
      </dgm:t>
    </dgm:pt>
    <dgm:pt modelId="{C16E4ABB-AA1F-40D0-A154-C804DA700A50}" type="pres">
      <dgm:prSet presAssocID="{7B963D11-42EB-4BAA-A912-5B175D1F28AD}" presName="Name0" presStyleCnt="0">
        <dgm:presLayoutVars>
          <dgm:dir/>
          <dgm:resizeHandles val="exact"/>
        </dgm:presLayoutVars>
      </dgm:prSet>
      <dgm:spPr/>
    </dgm:pt>
    <dgm:pt modelId="{D244AB52-A5DD-42AA-BED9-81011D99A9C4}" type="pres">
      <dgm:prSet presAssocID="{7B963D11-42EB-4BAA-A912-5B175D1F28AD}" presName="cycle" presStyleCnt="0"/>
      <dgm:spPr/>
    </dgm:pt>
    <dgm:pt modelId="{E4B65115-C609-4402-A802-AE0CCAFBD7D5}" type="pres">
      <dgm:prSet presAssocID="{09D257CA-1CC3-4737-8A7A-F65DC054FFC8}" presName="nodeFirstNode" presStyleLbl="node1" presStyleIdx="0" presStyleCnt="6">
        <dgm:presLayoutVars>
          <dgm:bulletEnabled val="1"/>
        </dgm:presLayoutVars>
      </dgm:prSet>
      <dgm:spPr/>
    </dgm:pt>
    <dgm:pt modelId="{92F7C05E-96C2-4711-8777-E4DECBDF17C5}" type="pres">
      <dgm:prSet presAssocID="{06D3B004-02B5-4571-AB0F-3C883FFFC9DD}" presName="sibTransFirstNode" presStyleLbl="bgShp" presStyleIdx="0" presStyleCnt="1"/>
      <dgm:spPr/>
    </dgm:pt>
    <dgm:pt modelId="{C3FABC53-8889-42EB-A861-59C314A5FF78}" type="pres">
      <dgm:prSet presAssocID="{D43D1B47-0E65-4B54-A581-D30CC948E550}" presName="nodeFollowingNodes" presStyleLbl="node1" presStyleIdx="1" presStyleCnt="6">
        <dgm:presLayoutVars>
          <dgm:bulletEnabled val="1"/>
        </dgm:presLayoutVars>
      </dgm:prSet>
      <dgm:spPr/>
    </dgm:pt>
    <dgm:pt modelId="{816EF512-1A75-4CFD-82A0-D9B1FA74CF5D}" type="pres">
      <dgm:prSet presAssocID="{2126F7A6-7654-46E2-BE8E-64E9E934B57D}" presName="nodeFollowingNodes" presStyleLbl="node1" presStyleIdx="2" presStyleCnt="6">
        <dgm:presLayoutVars>
          <dgm:bulletEnabled val="1"/>
        </dgm:presLayoutVars>
      </dgm:prSet>
      <dgm:spPr/>
    </dgm:pt>
    <dgm:pt modelId="{438236FB-351D-4632-8B3D-97E29D7467D7}" type="pres">
      <dgm:prSet presAssocID="{6AE75C3D-0B88-47C0-A048-E2807239E873}" presName="nodeFollowingNodes" presStyleLbl="node1" presStyleIdx="3" presStyleCnt="6">
        <dgm:presLayoutVars>
          <dgm:bulletEnabled val="1"/>
        </dgm:presLayoutVars>
      </dgm:prSet>
      <dgm:spPr/>
    </dgm:pt>
    <dgm:pt modelId="{BA9544CB-588C-42DC-9976-20589CD63E3B}" type="pres">
      <dgm:prSet presAssocID="{4D0C7A19-3664-4870-94D7-F0A44D5E0C24}" presName="nodeFollowingNodes" presStyleLbl="node1" presStyleIdx="4" presStyleCnt="6">
        <dgm:presLayoutVars>
          <dgm:bulletEnabled val="1"/>
        </dgm:presLayoutVars>
      </dgm:prSet>
      <dgm:spPr/>
    </dgm:pt>
    <dgm:pt modelId="{7B873A63-83FC-4C4A-9AC8-1524EE2A8CA6}" type="pres">
      <dgm:prSet presAssocID="{E3FD06CA-C777-46E8-9198-AFB2F377327B}" presName="nodeFollowingNodes" presStyleLbl="node1" presStyleIdx="5" presStyleCnt="6">
        <dgm:presLayoutVars>
          <dgm:bulletEnabled val="1"/>
        </dgm:presLayoutVars>
      </dgm:prSet>
      <dgm:spPr/>
    </dgm:pt>
  </dgm:ptLst>
  <dgm:cxnLst>
    <dgm:cxn modelId="{7B02B91E-E127-445F-963F-7D1196549EA4}" srcId="{7B963D11-42EB-4BAA-A912-5B175D1F28AD}" destId="{09D257CA-1CC3-4737-8A7A-F65DC054FFC8}" srcOrd="0" destOrd="0" parTransId="{3CD1D0FB-B4C9-4BF0-94ED-0BA0F89CE5A4}" sibTransId="{06D3B004-02B5-4571-AB0F-3C883FFFC9DD}"/>
    <dgm:cxn modelId="{3C8B083B-5DC8-443A-AF8D-DA60DEB307FB}" type="presOf" srcId="{D43D1B47-0E65-4B54-A581-D30CC948E550}" destId="{C3FABC53-8889-42EB-A861-59C314A5FF78}" srcOrd="0" destOrd="0" presId="urn:microsoft.com/office/officeart/2005/8/layout/cycle3"/>
    <dgm:cxn modelId="{ACD22350-D8C7-4AEE-A0F8-CE19325F1B82}" type="presOf" srcId="{7B963D11-42EB-4BAA-A912-5B175D1F28AD}" destId="{C16E4ABB-AA1F-40D0-A154-C804DA700A50}" srcOrd="0" destOrd="0" presId="urn:microsoft.com/office/officeart/2005/8/layout/cycle3"/>
    <dgm:cxn modelId="{13B97851-96C4-411E-982B-00F3347A307A}" srcId="{7B963D11-42EB-4BAA-A912-5B175D1F28AD}" destId="{4D0C7A19-3664-4870-94D7-F0A44D5E0C24}" srcOrd="4" destOrd="0" parTransId="{54B398D6-88BD-4200-9291-6F425BF51D13}" sibTransId="{C3C3E594-01EF-4B54-9E63-05FF9FC93FCE}"/>
    <dgm:cxn modelId="{5DDB607A-21B1-40B5-900B-07E402A57EBB}" srcId="{7B963D11-42EB-4BAA-A912-5B175D1F28AD}" destId="{6AE75C3D-0B88-47C0-A048-E2807239E873}" srcOrd="3" destOrd="0" parTransId="{BB2D41B5-03F8-4492-B4D4-60D41EDE9036}" sibTransId="{0B31A0A8-D166-4C01-98F2-56A37429F66F}"/>
    <dgm:cxn modelId="{5892BB92-5292-45A0-B6B2-141248ED15C3}" type="presOf" srcId="{06D3B004-02B5-4571-AB0F-3C883FFFC9DD}" destId="{92F7C05E-96C2-4711-8777-E4DECBDF17C5}" srcOrd="0" destOrd="0" presId="urn:microsoft.com/office/officeart/2005/8/layout/cycle3"/>
    <dgm:cxn modelId="{45F5DF9A-CCB2-488B-8FE4-0C9F212CBAE7}" type="presOf" srcId="{09D257CA-1CC3-4737-8A7A-F65DC054FFC8}" destId="{E4B65115-C609-4402-A802-AE0CCAFBD7D5}" srcOrd="0" destOrd="0" presId="urn:microsoft.com/office/officeart/2005/8/layout/cycle3"/>
    <dgm:cxn modelId="{5F7482AF-3CD1-43E1-9791-D3F36EFF6CD6}" srcId="{7B963D11-42EB-4BAA-A912-5B175D1F28AD}" destId="{E3FD06CA-C777-46E8-9198-AFB2F377327B}" srcOrd="5" destOrd="0" parTransId="{2AFE36BB-E97B-4FB7-8ADE-55F353A85CFA}" sibTransId="{F7F70E93-245B-47C6-9708-97DDC063BAD6}"/>
    <dgm:cxn modelId="{40C917C1-5E0E-42ED-811A-4BA07D0AD82E}" srcId="{7B963D11-42EB-4BAA-A912-5B175D1F28AD}" destId="{2126F7A6-7654-46E2-BE8E-64E9E934B57D}" srcOrd="2" destOrd="0" parTransId="{ED7DA96D-1FF1-4C70-89A8-AC62A84EB430}" sibTransId="{4F966E01-F2E8-4352-A762-7D9F42B3DD2B}"/>
    <dgm:cxn modelId="{A91DC6D0-A0D5-49E8-B8C9-9DA13030310B}" type="presOf" srcId="{4D0C7A19-3664-4870-94D7-F0A44D5E0C24}" destId="{BA9544CB-588C-42DC-9976-20589CD63E3B}" srcOrd="0" destOrd="0" presId="urn:microsoft.com/office/officeart/2005/8/layout/cycle3"/>
    <dgm:cxn modelId="{7FB49DE9-E62C-4B75-AEE9-11ECF408B114}" type="presOf" srcId="{6AE75C3D-0B88-47C0-A048-E2807239E873}" destId="{438236FB-351D-4632-8B3D-97E29D7467D7}" srcOrd="0" destOrd="0" presId="urn:microsoft.com/office/officeart/2005/8/layout/cycle3"/>
    <dgm:cxn modelId="{EF5A37EA-6485-4DC7-A58C-6009083DB2B2}" type="presOf" srcId="{E3FD06CA-C777-46E8-9198-AFB2F377327B}" destId="{7B873A63-83FC-4C4A-9AC8-1524EE2A8CA6}" srcOrd="0" destOrd="0" presId="urn:microsoft.com/office/officeart/2005/8/layout/cycle3"/>
    <dgm:cxn modelId="{969DF5F8-B07B-4EF6-A402-7061876CD026}" type="presOf" srcId="{2126F7A6-7654-46E2-BE8E-64E9E934B57D}" destId="{816EF512-1A75-4CFD-82A0-D9B1FA74CF5D}" srcOrd="0" destOrd="0" presId="urn:microsoft.com/office/officeart/2005/8/layout/cycle3"/>
    <dgm:cxn modelId="{668C51FC-8F9F-42A0-B583-49ED2F00E830}" srcId="{7B963D11-42EB-4BAA-A912-5B175D1F28AD}" destId="{D43D1B47-0E65-4B54-A581-D30CC948E550}" srcOrd="1" destOrd="0" parTransId="{42E6CDDE-F875-41DE-B95A-8005F84D4273}" sibTransId="{D51E4A00-9F63-4B37-A18F-57F299A7D7D5}"/>
    <dgm:cxn modelId="{13C3A945-9903-4700-98B1-84C2D2C2F265}" type="presParOf" srcId="{C16E4ABB-AA1F-40D0-A154-C804DA700A50}" destId="{D244AB52-A5DD-42AA-BED9-81011D99A9C4}" srcOrd="0" destOrd="0" presId="urn:microsoft.com/office/officeart/2005/8/layout/cycle3"/>
    <dgm:cxn modelId="{86E0877E-5EC9-4A44-B170-42DCD2909AB5}" type="presParOf" srcId="{D244AB52-A5DD-42AA-BED9-81011D99A9C4}" destId="{E4B65115-C609-4402-A802-AE0CCAFBD7D5}" srcOrd="0" destOrd="0" presId="urn:microsoft.com/office/officeart/2005/8/layout/cycle3"/>
    <dgm:cxn modelId="{3C9AA909-330B-4320-AE17-EDA7ED8D3CA6}" type="presParOf" srcId="{D244AB52-A5DD-42AA-BED9-81011D99A9C4}" destId="{92F7C05E-96C2-4711-8777-E4DECBDF17C5}" srcOrd="1" destOrd="0" presId="urn:microsoft.com/office/officeart/2005/8/layout/cycle3"/>
    <dgm:cxn modelId="{24905784-D162-405E-B7DC-55F5F8528E71}" type="presParOf" srcId="{D244AB52-A5DD-42AA-BED9-81011D99A9C4}" destId="{C3FABC53-8889-42EB-A861-59C314A5FF78}" srcOrd="2" destOrd="0" presId="urn:microsoft.com/office/officeart/2005/8/layout/cycle3"/>
    <dgm:cxn modelId="{7F2D1D56-FC92-486C-B6E5-B0EAA7409CD2}" type="presParOf" srcId="{D244AB52-A5DD-42AA-BED9-81011D99A9C4}" destId="{816EF512-1A75-4CFD-82A0-D9B1FA74CF5D}" srcOrd="3" destOrd="0" presId="urn:microsoft.com/office/officeart/2005/8/layout/cycle3"/>
    <dgm:cxn modelId="{F9B79825-97C6-42D3-B78E-1C24B47F150C}" type="presParOf" srcId="{D244AB52-A5DD-42AA-BED9-81011D99A9C4}" destId="{438236FB-351D-4632-8B3D-97E29D7467D7}" srcOrd="4" destOrd="0" presId="urn:microsoft.com/office/officeart/2005/8/layout/cycle3"/>
    <dgm:cxn modelId="{A485DCF4-0048-45C1-A567-E426C6D529CD}" type="presParOf" srcId="{D244AB52-A5DD-42AA-BED9-81011D99A9C4}" destId="{BA9544CB-588C-42DC-9976-20589CD63E3B}" srcOrd="5" destOrd="0" presId="urn:microsoft.com/office/officeart/2005/8/layout/cycle3"/>
    <dgm:cxn modelId="{6DF92A0F-F5AF-43F7-846A-BFC31D6D12F5}" type="presParOf" srcId="{D244AB52-A5DD-42AA-BED9-81011D99A9C4}" destId="{7B873A63-83FC-4C4A-9AC8-1524EE2A8CA6}"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5AB7A8-A8A5-4D2F-8298-1D16E2F9B99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A7E53006-70B3-4A43-B43C-C91098BC27E4}">
      <dgm:prSet phldrT="[Text]"/>
      <dgm:spPr/>
      <dgm:t>
        <a:bodyPr/>
        <a:lstStyle/>
        <a:p>
          <a:r>
            <a:rPr lang="en-US" dirty="0"/>
            <a:t>Strength of evidence</a:t>
          </a:r>
        </a:p>
      </dgm:t>
    </dgm:pt>
    <dgm:pt modelId="{84ACC520-22C6-46BF-946B-CE56996446F5}" type="parTrans" cxnId="{3BA366E2-0692-4BE6-AD4E-2965DB0F9FAE}">
      <dgm:prSet/>
      <dgm:spPr/>
      <dgm:t>
        <a:bodyPr/>
        <a:lstStyle/>
        <a:p>
          <a:endParaRPr lang="en-US"/>
        </a:p>
      </dgm:t>
    </dgm:pt>
    <dgm:pt modelId="{70A3FFDD-0495-4C6C-B1A8-AB51DD305A2A}" type="sibTrans" cxnId="{3BA366E2-0692-4BE6-AD4E-2965DB0F9FAE}">
      <dgm:prSet/>
      <dgm:spPr/>
      <dgm:t>
        <a:bodyPr/>
        <a:lstStyle/>
        <a:p>
          <a:endParaRPr lang="en-US"/>
        </a:p>
      </dgm:t>
    </dgm:pt>
    <dgm:pt modelId="{95FA56A2-2653-4D87-A854-BB1162B2CCBB}">
      <dgm:prSet phldrT="[Text]"/>
      <dgm:spPr/>
      <dgm:t>
        <a:bodyPr/>
        <a:lstStyle/>
        <a:p>
          <a:r>
            <a:rPr lang="en-US" dirty="0"/>
            <a:t>Risk of bias</a:t>
          </a:r>
        </a:p>
      </dgm:t>
    </dgm:pt>
    <dgm:pt modelId="{5A2ED57C-090E-42EB-973C-69CA41E375D1}" type="parTrans" cxnId="{8A9888B2-E929-41CF-9CB3-0A309E2C0CE8}">
      <dgm:prSet/>
      <dgm:spPr/>
      <dgm:t>
        <a:bodyPr/>
        <a:lstStyle/>
        <a:p>
          <a:endParaRPr lang="en-US"/>
        </a:p>
      </dgm:t>
    </dgm:pt>
    <dgm:pt modelId="{C9C2EA0B-4EB5-426A-8C48-AC42A945235B}" type="sibTrans" cxnId="{8A9888B2-E929-41CF-9CB3-0A309E2C0CE8}">
      <dgm:prSet/>
      <dgm:spPr/>
      <dgm:t>
        <a:bodyPr/>
        <a:lstStyle/>
        <a:p>
          <a:endParaRPr lang="en-US"/>
        </a:p>
      </dgm:t>
    </dgm:pt>
    <dgm:pt modelId="{5CEE6006-C70F-48FD-B02A-AD1324224092}">
      <dgm:prSet phldrT="[Text]"/>
      <dgm:spPr/>
      <dgm:t>
        <a:bodyPr/>
        <a:lstStyle/>
        <a:p>
          <a:r>
            <a:rPr lang="en-US" dirty="0"/>
            <a:t>Precision</a:t>
          </a:r>
        </a:p>
      </dgm:t>
    </dgm:pt>
    <dgm:pt modelId="{CEF31BC3-0651-4091-BB46-3521D4B0293A}" type="parTrans" cxnId="{4AADA312-8B28-4949-8217-2ACB0883C19E}">
      <dgm:prSet/>
      <dgm:spPr/>
      <dgm:t>
        <a:bodyPr/>
        <a:lstStyle/>
        <a:p>
          <a:endParaRPr lang="en-US"/>
        </a:p>
      </dgm:t>
    </dgm:pt>
    <dgm:pt modelId="{B357DEBA-0823-485B-836F-2B417FB30847}" type="sibTrans" cxnId="{4AADA312-8B28-4949-8217-2ACB0883C19E}">
      <dgm:prSet/>
      <dgm:spPr/>
      <dgm:t>
        <a:bodyPr/>
        <a:lstStyle/>
        <a:p>
          <a:endParaRPr lang="en-US"/>
        </a:p>
      </dgm:t>
    </dgm:pt>
    <dgm:pt modelId="{9FBB0E32-A007-4776-8BD3-05FDD0F81B75}">
      <dgm:prSet phldrT="[Text]"/>
      <dgm:spPr/>
      <dgm:t>
        <a:bodyPr/>
        <a:lstStyle/>
        <a:p>
          <a:r>
            <a:rPr lang="en-US" dirty="0"/>
            <a:t>Inconsistency</a:t>
          </a:r>
        </a:p>
      </dgm:t>
    </dgm:pt>
    <dgm:pt modelId="{76C3F44B-32D2-49BA-9768-1BF638D5BBEB}" type="parTrans" cxnId="{63BB91E2-D718-4A59-9E56-90FB2F0ABF18}">
      <dgm:prSet/>
      <dgm:spPr/>
      <dgm:t>
        <a:bodyPr/>
        <a:lstStyle/>
        <a:p>
          <a:endParaRPr lang="en-US"/>
        </a:p>
      </dgm:t>
    </dgm:pt>
    <dgm:pt modelId="{50839DF9-25AA-4A30-AB53-02571AA55C30}" type="sibTrans" cxnId="{63BB91E2-D718-4A59-9E56-90FB2F0ABF18}">
      <dgm:prSet/>
      <dgm:spPr/>
      <dgm:t>
        <a:bodyPr/>
        <a:lstStyle/>
        <a:p>
          <a:endParaRPr lang="en-US"/>
        </a:p>
      </dgm:t>
    </dgm:pt>
    <dgm:pt modelId="{2901C363-AC92-4195-A254-8225F1AB5811}">
      <dgm:prSet phldrT="[Text]"/>
      <dgm:spPr/>
      <dgm:t>
        <a:bodyPr/>
        <a:lstStyle/>
        <a:p>
          <a:r>
            <a:rPr lang="en-US" dirty="0"/>
            <a:t>Publication  bias</a:t>
          </a:r>
        </a:p>
      </dgm:t>
    </dgm:pt>
    <dgm:pt modelId="{61A2B3AA-5964-413D-B617-C45BAC262910}" type="parTrans" cxnId="{20BF0C9E-E132-4BD9-B37C-68FAC1E3886E}">
      <dgm:prSet/>
      <dgm:spPr/>
    </dgm:pt>
    <dgm:pt modelId="{C5050328-B7E7-42E9-834B-67E63FB13122}" type="sibTrans" cxnId="{20BF0C9E-E132-4BD9-B37C-68FAC1E3886E}">
      <dgm:prSet/>
      <dgm:spPr/>
    </dgm:pt>
    <dgm:pt modelId="{7EA4C872-A2E5-453D-8F1A-FD0053478015}">
      <dgm:prSet phldrT="[Text]"/>
      <dgm:spPr/>
      <dgm:t>
        <a:bodyPr/>
        <a:lstStyle/>
        <a:p>
          <a:r>
            <a:rPr lang="en-US" dirty="0"/>
            <a:t>Directness</a:t>
          </a:r>
        </a:p>
      </dgm:t>
    </dgm:pt>
    <dgm:pt modelId="{E113A2AF-97DB-42E7-B98F-1A2DC88CD7CA}" type="parTrans" cxnId="{1783778C-C6AD-4CE6-862D-7609410543E3}">
      <dgm:prSet/>
      <dgm:spPr/>
    </dgm:pt>
    <dgm:pt modelId="{0D305BE1-626D-4DC7-B76D-46DDAB7D64E0}" type="sibTrans" cxnId="{1783778C-C6AD-4CE6-862D-7609410543E3}">
      <dgm:prSet/>
      <dgm:spPr/>
    </dgm:pt>
    <dgm:pt modelId="{41D523CD-8031-44B5-AA71-94E4B170F210}">
      <dgm:prSet phldrT="[Text]"/>
      <dgm:spPr/>
      <dgm:t>
        <a:bodyPr/>
        <a:lstStyle/>
        <a:p>
          <a:endParaRPr lang="en-US" dirty="0"/>
        </a:p>
      </dgm:t>
    </dgm:pt>
    <dgm:pt modelId="{BA45A797-6D3D-403D-967F-06BBB9327D7B}" type="parTrans" cxnId="{8DDD214F-03B7-42FA-B176-34D9DFE0A1BC}">
      <dgm:prSet/>
      <dgm:spPr/>
    </dgm:pt>
    <dgm:pt modelId="{71FF4AC1-4C6F-4E62-BF03-E4F8B0471687}" type="sibTrans" cxnId="{8DDD214F-03B7-42FA-B176-34D9DFE0A1BC}">
      <dgm:prSet/>
      <dgm:spPr/>
    </dgm:pt>
    <dgm:pt modelId="{E7BB7195-5944-4350-99EF-A50D0C187FEC}" type="pres">
      <dgm:prSet presAssocID="{C05AB7A8-A8A5-4D2F-8298-1D16E2F9B99A}" presName="cycle" presStyleCnt="0">
        <dgm:presLayoutVars>
          <dgm:chMax val="1"/>
          <dgm:dir/>
          <dgm:animLvl val="ctr"/>
          <dgm:resizeHandles val="exact"/>
        </dgm:presLayoutVars>
      </dgm:prSet>
      <dgm:spPr/>
    </dgm:pt>
    <dgm:pt modelId="{1F6A87E3-CA9B-4B45-87F6-DBFB47E8BF27}" type="pres">
      <dgm:prSet presAssocID="{A7E53006-70B3-4A43-B43C-C91098BC27E4}" presName="centerShape" presStyleLbl="node0" presStyleIdx="0" presStyleCnt="1"/>
      <dgm:spPr/>
    </dgm:pt>
    <dgm:pt modelId="{6AEF7A06-344A-4DB0-8562-B1C0F710ABC1}" type="pres">
      <dgm:prSet presAssocID="{5A2ED57C-090E-42EB-973C-69CA41E375D1}" presName="parTrans" presStyleLbl="bgSibTrans2D1" presStyleIdx="0" presStyleCnt="5"/>
      <dgm:spPr/>
    </dgm:pt>
    <dgm:pt modelId="{B465A3C4-62FB-48F8-A185-946C93403690}" type="pres">
      <dgm:prSet presAssocID="{95FA56A2-2653-4D87-A854-BB1162B2CCBB}" presName="node" presStyleLbl="node1" presStyleIdx="0" presStyleCnt="5">
        <dgm:presLayoutVars>
          <dgm:bulletEnabled val="1"/>
        </dgm:presLayoutVars>
      </dgm:prSet>
      <dgm:spPr/>
    </dgm:pt>
    <dgm:pt modelId="{6C3602EB-4674-427C-96EF-3E6C15D793A1}" type="pres">
      <dgm:prSet presAssocID="{CEF31BC3-0651-4091-BB46-3521D4B0293A}" presName="parTrans" presStyleLbl="bgSibTrans2D1" presStyleIdx="1" presStyleCnt="5"/>
      <dgm:spPr/>
    </dgm:pt>
    <dgm:pt modelId="{FF3B53E5-C25F-4021-8EC0-DAA7B7409723}" type="pres">
      <dgm:prSet presAssocID="{5CEE6006-C70F-48FD-B02A-AD1324224092}" presName="node" presStyleLbl="node1" presStyleIdx="1" presStyleCnt="5">
        <dgm:presLayoutVars>
          <dgm:bulletEnabled val="1"/>
        </dgm:presLayoutVars>
      </dgm:prSet>
      <dgm:spPr/>
    </dgm:pt>
    <dgm:pt modelId="{C0DA6B0D-7D88-46BE-A4DD-8434C208A292}" type="pres">
      <dgm:prSet presAssocID="{76C3F44B-32D2-49BA-9768-1BF638D5BBEB}" presName="parTrans" presStyleLbl="bgSibTrans2D1" presStyleIdx="2" presStyleCnt="5"/>
      <dgm:spPr/>
    </dgm:pt>
    <dgm:pt modelId="{E5010767-3D1D-4DCF-A716-33AF8FAAAFDC}" type="pres">
      <dgm:prSet presAssocID="{9FBB0E32-A007-4776-8BD3-05FDD0F81B75}" presName="node" presStyleLbl="node1" presStyleIdx="2" presStyleCnt="5" custRadScaleRad="100320" custRadScaleInc="1720">
        <dgm:presLayoutVars>
          <dgm:bulletEnabled val="1"/>
        </dgm:presLayoutVars>
      </dgm:prSet>
      <dgm:spPr/>
    </dgm:pt>
    <dgm:pt modelId="{944EB965-431A-4887-81D8-21AA1249F5FD}" type="pres">
      <dgm:prSet presAssocID="{61A2B3AA-5964-413D-B617-C45BAC262910}" presName="parTrans" presStyleLbl="bgSibTrans2D1" presStyleIdx="3" presStyleCnt="5"/>
      <dgm:spPr/>
    </dgm:pt>
    <dgm:pt modelId="{38BD22C2-125F-410B-AE04-19E0FF76D57B}" type="pres">
      <dgm:prSet presAssocID="{2901C363-AC92-4195-A254-8225F1AB5811}" presName="node" presStyleLbl="node1" presStyleIdx="3" presStyleCnt="5">
        <dgm:presLayoutVars>
          <dgm:bulletEnabled val="1"/>
        </dgm:presLayoutVars>
      </dgm:prSet>
      <dgm:spPr/>
    </dgm:pt>
    <dgm:pt modelId="{A4931DC0-6D08-4D1E-8FCB-DCCBE3EBF909}" type="pres">
      <dgm:prSet presAssocID="{E113A2AF-97DB-42E7-B98F-1A2DC88CD7CA}" presName="parTrans" presStyleLbl="bgSibTrans2D1" presStyleIdx="4" presStyleCnt="5"/>
      <dgm:spPr/>
    </dgm:pt>
    <dgm:pt modelId="{0E6B07B6-CA81-4CCF-834A-55839A0423FF}" type="pres">
      <dgm:prSet presAssocID="{7EA4C872-A2E5-453D-8F1A-FD0053478015}" presName="node" presStyleLbl="node1" presStyleIdx="4" presStyleCnt="5">
        <dgm:presLayoutVars>
          <dgm:bulletEnabled val="1"/>
        </dgm:presLayoutVars>
      </dgm:prSet>
      <dgm:spPr/>
    </dgm:pt>
  </dgm:ptLst>
  <dgm:cxnLst>
    <dgm:cxn modelId="{8486DF00-2366-42D2-B52F-C863D5EA8428}" type="presOf" srcId="{E113A2AF-97DB-42E7-B98F-1A2DC88CD7CA}" destId="{A4931DC0-6D08-4D1E-8FCB-DCCBE3EBF909}" srcOrd="0" destOrd="0" presId="urn:microsoft.com/office/officeart/2005/8/layout/radial4"/>
    <dgm:cxn modelId="{04883112-6029-40D6-9D87-320786F8E127}" type="presOf" srcId="{9FBB0E32-A007-4776-8BD3-05FDD0F81B75}" destId="{E5010767-3D1D-4DCF-A716-33AF8FAAAFDC}" srcOrd="0" destOrd="0" presId="urn:microsoft.com/office/officeart/2005/8/layout/radial4"/>
    <dgm:cxn modelId="{4AADA312-8B28-4949-8217-2ACB0883C19E}" srcId="{A7E53006-70B3-4A43-B43C-C91098BC27E4}" destId="{5CEE6006-C70F-48FD-B02A-AD1324224092}" srcOrd="1" destOrd="0" parTransId="{CEF31BC3-0651-4091-BB46-3521D4B0293A}" sibTransId="{B357DEBA-0823-485B-836F-2B417FB30847}"/>
    <dgm:cxn modelId="{C292382E-BF04-4351-BBB3-058A69797EA2}" type="presOf" srcId="{76C3F44B-32D2-49BA-9768-1BF638D5BBEB}" destId="{C0DA6B0D-7D88-46BE-A4DD-8434C208A292}" srcOrd="0" destOrd="0" presId="urn:microsoft.com/office/officeart/2005/8/layout/radial4"/>
    <dgm:cxn modelId="{7956BE35-4D94-4BFE-B205-925DD968B0AF}" type="presOf" srcId="{5A2ED57C-090E-42EB-973C-69CA41E375D1}" destId="{6AEF7A06-344A-4DB0-8562-B1C0F710ABC1}" srcOrd="0" destOrd="0" presId="urn:microsoft.com/office/officeart/2005/8/layout/radial4"/>
    <dgm:cxn modelId="{CFA73E3A-97A8-49E3-BFAB-502CB45E7FB3}" type="presOf" srcId="{61A2B3AA-5964-413D-B617-C45BAC262910}" destId="{944EB965-431A-4887-81D8-21AA1249F5FD}" srcOrd="0" destOrd="0" presId="urn:microsoft.com/office/officeart/2005/8/layout/radial4"/>
    <dgm:cxn modelId="{03A14E66-0444-48BD-BD14-540CC3971DBC}" type="presOf" srcId="{7EA4C872-A2E5-453D-8F1A-FD0053478015}" destId="{0E6B07B6-CA81-4CCF-834A-55839A0423FF}" srcOrd="0" destOrd="0" presId="urn:microsoft.com/office/officeart/2005/8/layout/radial4"/>
    <dgm:cxn modelId="{FE588F4D-BA3B-44DA-9784-49359789BC7B}" type="presOf" srcId="{95FA56A2-2653-4D87-A854-BB1162B2CCBB}" destId="{B465A3C4-62FB-48F8-A185-946C93403690}" srcOrd="0" destOrd="0" presId="urn:microsoft.com/office/officeart/2005/8/layout/radial4"/>
    <dgm:cxn modelId="{8DDD214F-03B7-42FA-B176-34D9DFE0A1BC}" srcId="{C05AB7A8-A8A5-4D2F-8298-1D16E2F9B99A}" destId="{41D523CD-8031-44B5-AA71-94E4B170F210}" srcOrd="1" destOrd="0" parTransId="{BA45A797-6D3D-403D-967F-06BBB9327D7B}" sibTransId="{71FF4AC1-4C6F-4E62-BF03-E4F8B0471687}"/>
    <dgm:cxn modelId="{1783778C-C6AD-4CE6-862D-7609410543E3}" srcId="{A7E53006-70B3-4A43-B43C-C91098BC27E4}" destId="{7EA4C872-A2E5-453D-8F1A-FD0053478015}" srcOrd="4" destOrd="0" parTransId="{E113A2AF-97DB-42E7-B98F-1A2DC88CD7CA}" sibTransId="{0D305BE1-626D-4DC7-B76D-46DDAB7D64E0}"/>
    <dgm:cxn modelId="{20BF0C9E-E132-4BD9-B37C-68FAC1E3886E}" srcId="{A7E53006-70B3-4A43-B43C-C91098BC27E4}" destId="{2901C363-AC92-4195-A254-8225F1AB5811}" srcOrd="3" destOrd="0" parTransId="{61A2B3AA-5964-413D-B617-C45BAC262910}" sibTransId="{C5050328-B7E7-42E9-834B-67E63FB13122}"/>
    <dgm:cxn modelId="{231A8F9E-9885-4380-90F9-598F3B331B3B}" type="presOf" srcId="{A7E53006-70B3-4A43-B43C-C91098BC27E4}" destId="{1F6A87E3-CA9B-4B45-87F6-DBFB47E8BF27}" srcOrd="0" destOrd="0" presId="urn:microsoft.com/office/officeart/2005/8/layout/radial4"/>
    <dgm:cxn modelId="{61DDD39F-467D-467C-A8D4-43E7E22CEAB9}" type="presOf" srcId="{C05AB7A8-A8A5-4D2F-8298-1D16E2F9B99A}" destId="{E7BB7195-5944-4350-99EF-A50D0C187FEC}" srcOrd="0" destOrd="0" presId="urn:microsoft.com/office/officeart/2005/8/layout/radial4"/>
    <dgm:cxn modelId="{94F05AA4-4A93-4320-962C-4FE41912BA9F}" type="presOf" srcId="{2901C363-AC92-4195-A254-8225F1AB5811}" destId="{38BD22C2-125F-410B-AE04-19E0FF76D57B}" srcOrd="0" destOrd="0" presId="urn:microsoft.com/office/officeart/2005/8/layout/radial4"/>
    <dgm:cxn modelId="{3E38A2AF-6330-4F02-B702-FAE3DEA83545}" type="presOf" srcId="{CEF31BC3-0651-4091-BB46-3521D4B0293A}" destId="{6C3602EB-4674-427C-96EF-3E6C15D793A1}" srcOrd="0" destOrd="0" presId="urn:microsoft.com/office/officeart/2005/8/layout/radial4"/>
    <dgm:cxn modelId="{8A9888B2-E929-41CF-9CB3-0A309E2C0CE8}" srcId="{A7E53006-70B3-4A43-B43C-C91098BC27E4}" destId="{95FA56A2-2653-4D87-A854-BB1162B2CCBB}" srcOrd="0" destOrd="0" parTransId="{5A2ED57C-090E-42EB-973C-69CA41E375D1}" sibTransId="{C9C2EA0B-4EB5-426A-8C48-AC42A945235B}"/>
    <dgm:cxn modelId="{13B69FB7-751D-4E22-9A68-BB1FA7375EC3}" type="presOf" srcId="{5CEE6006-C70F-48FD-B02A-AD1324224092}" destId="{FF3B53E5-C25F-4021-8EC0-DAA7B7409723}" srcOrd="0" destOrd="0" presId="urn:microsoft.com/office/officeart/2005/8/layout/radial4"/>
    <dgm:cxn modelId="{3BA366E2-0692-4BE6-AD4E-2965DB0F9FAE}" srcId="{C05AB7A8-A8A5-4D2F-8298-1D16E2F9B99A}" destId="{A7E53006-70B3-4A43-B43C-C91098BC27E4}" srcOrd="0" destOrd="0" parTransId="{84ACC520-22C6-46BF-946B-CE56996446F5}" sibTransId="{70A3FFDD-0495-4C6C-B1A8-AB51DD305A2A}"/>
    <dgm:cxn modelId="{63BB91E2-D718-4A59-9E56-90FB2F0ABF18}" srcId="{A7E53006-70B3-4A43-B43C-C91098BC27E4}" destId="{9FBB0E32-A007-4776-8BD3-05FDD0F81B75}" srcOrd="2" destOrd="0" parTransId="{76C3F44B-32D2-49BA-9768-1BF638D5BBEB}" sibTransId="{50839DF9-25AA-4A30-AB53-02571AA55C30}"/>
    <dgm:cxn modelId="{210A8D3B-B0A8-4BA1-B3A5-D431CFD87655}" type="presParOf" srcId="{E7BB7195-5944-4350-99EF-A50D0C187FEC}" destId="{1F6A87E3-CA9B-4B45-87F6-DBFB47E8BF27}" srcOrd="0" destOrd="0" presId="urn:microsoft.com/office/officeart/2005/8/layout/radial4"/>
    <dgm:cxn modelId="{1B449258-7430-4A57-AB53-17501DA7A577}" type="presParOf" srcId="{E7BB7195-5944-4350-99EF-A50D0C187FEC}" destId="{6AEF7A06-344A-4DB0-8562-B1C0F710ABC1}" srcOrd="1" destOrd="0" presId="urn:microsoft.com/office/officeart/2005/8/layout/radial4"/>
    <dgm:cxn modelId="{C22778DA-782E-46A1-9316-04803745409F}" type="presParOf" srcId="{E7BB7195-5944-4350-99EF-A50D0C187FEC}" destId="{B465A3C4-62FB-48F8-A185-946C93403690}" srcOrd="2" destOrd="0" presId="urn:microsoft.com/office/officeart/2005/8/layout/radial4"/>
    <dgm:cxn modelId="{2F5BBE9B-284F-46DE-8640-15C88F160EF4}" type="presParOf" srcId="{E7BB7195-5944-4350-99EF-A50D0C187FEC}" destId="{6C3602EB-4674-427C-96EF-3E6C15D793A1}" srcOrd="3" destOrd="0" presId="urn:microsoft.com/office/officeart/2005/8/layout/radial4"/>
    <dgm:cxn modelId="{4C6A43FC-831F-41C1-B816-A814A45B8CD3}" type="presParOf" srcId="{E7BB7195-5944-4350-99EF-A50D0C187FEC}" destId="{FF3B53E5-C25F-4021-8EC0-DAA7B7409723}" srcOrd="4" destOrd="0" presId="urn:microsoft.com/office/officeart/2005/8/layout/radial4"/>
    <dgm:cxn modelId="{D8C58306-2D3B-41CB-A7AB-E285B8561D30}" type="presParOf" srcId="{E7BB7195-5944-4350-99EF-A50D0C187FEC}" destId="{C0DA6B0D-7D88-46BE-A4DD-8434C208A292}" srcOrd="5" destOrd="0" presId="urn:microsoft.com/office/officeart/2005/8/layout/radial4"/>
    <dgm:cxn modelId="{9B779F80-CEBF-44A0-A8F4-E534F538FF6E}" type="presParOf" srcId="{E7BB7195-5944-4350-99EF-A50D0C187FEC}" destId="{E5010767-3D1D-4DCF-A716-33AF8FAAAFDC}" srcOrd="6" destOrd="0" presId="urn:microsoft.com/office/officeart/2005/8/layout/radial4"/>
    <dgm:cxn modelId="{03D6E20F-F051-4614-990B-1FB4369D065C}" type="presParOf" srcId="{E7BB7195-5944-4350-99EF-A50D0C187FEC}" destId="{944EB965-431A-4887-81D8-21AA1249F5FD}" srcOrd="7" destOrd="0" presId="urn:microsoft.com/office/officeart/2005/8/layout/radial4"/>
    <dgm:cxn modelId="{7CF32FF8-0A61-4A6A-A9AC-8E361CA7C1DB}" type="presParOf" srcId="{E7BB7195-5944-4350-99EF-A50D0C187FEC}" destId="{38BD22C2-125F-410B-AE04-19E0FF76D57B}" srcOrd="8" destOrd="0" presId="urn:microsoft.com/office/officeart/2005/8/layout/radial4"/>
    <dgm:cxn modelId="{B926DB51-2DA5-474C-BB40-39CBF4BBAAA8}" type="presParOf" srcId="{E7BB7195-5944-4350-99EF-A50D0C187FEC}" destId="{A4931DC0-6D08-4D1E-8FCB-DCCBE3EBF909}" srcOrd="9" destOrd="0" presId="urn:microsoft.com/office/officeart/2005/8/layout/radial4"/>
    <dgm:cxn modelId="{B041A0AD-5E70-41D1-81E4-60D811277DD4}" type="presParOf" srcId="{E7BB7195-5944-4350-99EF-A50D0C187FEC}" destId="{0E6B07B6-CA81-4CCF-834A-55839A0423FF}"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C05E-96C2-4711-8777-E4DECBDF17C5}">
      <dsp:nvSpPr>
        <dsp:cNvPr id="0" name=""/>
        <dsp:cNvSpPr/>
      </dsp:nvSpPr>
      <dsp:spPr>
        <a:xfrm>
          <a:off x="3092889" y="-3028"/>
          <a:ext cx="4329820" cy="4329820"/>
        </a:xfrm>
        <a:prstGeom prst="circularArrow">
          <a:avLst>
            <a:gd name="adj1" fmla="val 5274"/>
            <a:gd name="adj2" fmla="val 312630"/>
            <a:gd name="adj3" fmla="val 14203897"/>
            <a:gd name="adj4" fmla="val 17141214"/>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B65115-C609-4402-A802-AE0CCAFBD7D5}">
      <dsp:nvSpPr>
        <dsp:cNvPr id="0" name=""/>
        <dsp:cNvSpPr/>
      </dsp:nvSpPr>
      <dsp:spPr>
        <a:xfrm>
          <a:off x="4423432" y="1965"/>
          <a:ext cx="1668735" cy="834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Environmental decision required</a:t>
          </a:r>
        </a:p>
      </dsp:txBody>
      <dsp:txXfrm>
        <a:off x="4464162" y="42695"/>
        <a:ext cx="1587275" cy="752907"/>
      </dsp:txXfrm>
    </dsp:sp>
    <dsp:sp modelId="{C3FABC53-8889-42EB-A861-59C314A5FF78}">
      <dsp:nvSpPr>
        <dsp:cNvPr id="0" name=""/>
        <dsp:cNvSpPr/>
      </dsp:nvSpPr>
      <dsp:spPr>
        <a:xfrm>
          <a:off x="5944622" y="880225"/>
          <a:ext cx="1668735" cy="834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Convert information need into an “answerable question”</a:t>
          </a:r>
        </a:p>
      </dsp:txBody>
      <dsp:txXfrm>
        <a:off x="5985352" y="920955"/>
        <a:ext cx="1587275" cy="752907"/>
      </dsp:txXfrm>
    </dsp:sp>
    <dsp:sp modelId="{816EF512-1A75-4CFD-82A0-D9B1FA74CF5D}">
      <dsp:nvSpPr>
        <dsp:cNvPr id="0" name=""/>
        <dsp:cNvSpPr/>
      </dsp:nvSpPr>
      <dsp:spPr>
        <a:xfrm>
          <a:off x="5944622" y="2636744"/>
          <a:ext cx="1668735" cy="834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Track down “best evidence” for answering the question </a:t>
          </a:r>
        </a:p>
      </dsp:txBody>
      <dsp:txXfrm>
        <a:off x="5985352" y="2677474"/>
        <a:ext cx="1587275" cy="752907"/>
      </dsp:txXfrm>
    </dsp:sp>
    <dsp:sp modelId="{438236FB-351D-4632-8B3D-97E29D7467D7}">
      <dsp:nvSpPr>
        <dsp:cNvPr id="0" name=""/>
        <dsp:cNvSpPr/>
      </dsp:nvSpPr>
      <dsp:spPr>
        <a:xfrm>
          <a:off x="4423432" y="3515004"/>
          <a:ext cx="1668735" cy="834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“Critically appraise” the evidence for validity, impact and applicability</a:t>
          </a:r>
        </a:p>
      </dsp:txBody>
      <dsp:txXfrm>
        <a:off x="4464162" y="3555734"/>
        <a:ext cx="1587275" cy="752907"/>
      </dsp:txXfrm>
    </dsp:sp>
    <dsp:sp modelId="{BA9544CB-588C-42DC-9976-20589CD63E3B}">
      <dsp:nvSpPr>
        <dsp:cNvPr id="0" name=""/>
        <dsp:cNvSpPr/>
      </dsp:nvSpPr>
      <dsp:spPr>
        <a:xfrm>
          <a:off x="2902241" y="2636744"/>
          <a:ext cx="1668735" cy="834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Integrate the evidence into your decision making</a:t>
          </a:r>
        </a:p>
      </dsp:txBody>
      <dsp:txXfrm>
        <a:off x="2942971" y="2677474"/>
        <a:ext cx="1587275" cy="752907"/>
      </dsp:txXfrm>
    </dsp:sp>
    <dsp:sp modelId="{7B873A63-83FC-4C4A-9AC8-1524EE2A8CA6}">
      <dsp:nvSpPr>
        <dsp:cNvPr id="0" name=""/>
        <dsp:cNvSpPr/>
      </dsp:nvSpPr>
      <dsp:spPr>
        <a:xfrm>
          <a:off x="2902241" y="880225"/>
          <a:ext cx="1668735" cy="8343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Evaluate the steps before and seek ways to improve the next time</a:t>
          </a:r>
        </a:p>
      </dsp:txBody>
      <dsp:txXfrm>
        <a:off x="2942971" y="920955"/>
        <a:ext cx="1587275" cy="752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C05E-96C2-4711-8777-E4DECBDF17C5}">
      <dsp:nvSpPr>
        <dsp:cNvPr id="0" name=""/>
        <dsp:cNvSpPr/>
      </dsp:nvSpPr>
      <dsp:spPr>
        <a:xfrm>
          <a:off x="3092889" y="-3028"/>
          <a:ext cx="4329820" cy="4329820"/>
        </a:xfrm>
        <a:prstGeom prst="circularArrow">
          <a:avLst>
            <a:gd name="adj1" fmla="val 5274"/>
            <a:gd name="adj2" fmla="val 312630"/>
            <a:gd name="adj3" fmla="val 14203897"/>
            <a:gd name="adj4" fmla="val 17141214"/>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B65115-C609-4402-A802-AE0CCAFBD7D5}">
      <dsp:nvSpPr>
        <dsp:cNvPr id="0" name=""/>
        <dsp:cNvSpPr/>
      </dsp:nvSpPr>
      <dsp:spPr>
        <a:xfrm>
          <a:off x="4423432" y="1965"/>
          <a:ext cx="1668735" cy="834367"/>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Environmental decision required</a:t>
          </a:r>
        </a:p>
      </dsp:txBody>
      <dsp:txXfrm>
        <a:off x="4464162" y="42695"/>
        <a:ext cx="1587275" cy="752907"/>
      </dsp:txXfrm>
    </dsp:sp>
    <dsp:sp modelId="{C3FABC53-8889-42EB-A861-59C314A5FF78}">
      <dsp:nvSpPr>
        <dsp:cNvPr id="0" name=""/>
        <dsp:cNvSpPr/>
      </dsp:nvSpPr>
      <dsp:spPr>
        <a:xfrm>
          <a:off x="5944622" y="880225"/>
          <a:ext cx="1668735" cy="834367"/>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Convert information need into an “answerable question”</a:t>
          </a:r>
        </a:p>
      </dsp:txBody>
      <dsp:txXfrm>
        <a:off x="5985352" y="920955"/>
        <a:ext cx="1587275" cy="752907"/>
      </dsp:txXfrm>
    </dsp:sp>
    <dsp:sp modelId="{816EF512-1A75-4CFD-82A0-D9B1FA74CF5D}">
      <dsp:nvSpPr>
        <dsp:cNvPr id="0" name=""/>
        <dsp:cNvSpPr/>
      </dsp:nvSpPr>
      <dsp:spPr>
        <a:xfrm>
          <a:off x="5944622" y="2636744"/>
          <a:ext cx="1668735" cy="834367"/>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Track down “best evidence” for answering the question </a:t>
          </a:r>
        </a:p>
      </dsp:txBody>
      <dsp:txXfrm>
        <a:off x="5985352" y="2677474"/>
        <a:ext cx="1587275" cy="752907"/>
      </dsp:txXfrm>
    </dsp:sp>
    <dsp:sp modelId="{438236FB-351D-4632-8B3D-97E29D7467D7}">
      <dsp:nvSpPr>
        <dsp:cNvPr id="0" name=""/>
        <dsp:cNvSpPr/>
      </dsp:nvSpPr>
      <dsp:spPr>
        <a:xfrm>
          <a:off x="4423432" y="3515004"/>
          <a:ext cx="1668735" cy="834367"/>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“Critically appraise” the evidence for validity, impact and applicability</a:t>
          </a:r>
        </a:p>
      </dsp:txBody>
      <dsp:txXfrm>
        <a:off x="4464162" y="3555734"/>
        <a:ext cx="1587275" cy="752907"/>
      </dsp:txXfrm>
    </dsp:sp>
    <dsp:sp modelId="{BA9544CB-588C-42DC-9976-20589CD63E3B}">
      <dsp:nvSpPr>
        <dsp:cNvPr id="0" name=""/>
        <dsp:cNvSpPr/>
      </dsp:nvSpPr>
      <dsp:spPr>
        <a:xfrm>
          <a:off x="2902241" y="2636744"/>
          <a:ext cx="1668735" cy="834367"/>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Integrate the evidence into your decision making</a:t>
          </a:r>
        </a:p>
      </dsp:txBody>
      <dsp:txXfrm>
        <a:off x="2942971" y="2677474"/>
        <a:ext cx="1587275" cy="752907"/>
      </dsp:txXfrm>
    </dsp:sp>
    <dsp:sp modelId="{7B873A63-83FC-4C4A-9AC8-1524EE2A8CA6}">
      <dsp:nvSpPr>
        <dsp:cNvPr id="0" name=""/>
        <dsp:cNvSpPr/>
      </dsp:nvSpPr>
      <dsp:spPr>
        <a:xfrm>
          <a:off x="2902241" y="880225"/>
          <a:ext cx="1668735" cy="834367"/>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Evaluate the steps before and seek ways to improve the next time</a:t>
          </a:r>
        </a:p>
      </dsp:txBody>
      <dsp:txXfrm>
        <a:off x="2942971" y="920955"/>
        <a:ext cx="1587275" cy="7529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C05E-96C2-4711-8777-E4DECBDF17C5}">
      <dsp:nvSpPr>
        <dsp:cNvPr id="0" name=""/>
        <dsp:cNvSpPr/>
      </dsp:nvSpPr>
      <dsp:spPr>
        <a:xfrm>
          <a:off x="3092889" y="-3028"/>
          <a:ext cx="4329820" cy="4329820"/>
        </a:xfrm>
        <a:prstGeom prst="circularArrow">
          <a:avLst>
            <a:gd name="adj1" fmla="val 5274"/>
            <a:gd name="adj2" fmla="val 312630"/>
            <a:gd name="adj3" fmla="val 14203897"/>
            <a:gd name="adj4" fmla="val 17141214"/>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B65115-C609-4402-A802-AE0CCAFBD7D5}">
      <dsp:nvSpPr>
        <dsp:cNvPr id="0" name=""/>
        <dsp:cNvSpPr/>
      </dsp:nvSpPr>
      <dsp:spPr>
        <a:xfrm>
          <a:off x="4423432" y="1965"/>
          <a:ext cx="1668735" cy="834367"/>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Environmental decision required</a:t>
          </a:r>
        </a:p>
      </dsp:txBody>
      <dsp:txXfrm>
        <a:off x="4464162" y="42695"/>
        <a:ext cx="1587275" cy="752907"/>
      </dsp:txXfrm>
    </dsp:sp>
    <dsp:sp modelId="{C3FABC53-8889-42EB-A861-59C314A5FF78}">
      <dsp:nvSpPr>
        <dsp:cNvPr id="0" name=""/>
        <dsp:cNvSpPr/>
      </dsp:nvSpPr>
      <dsp:spPr>
        <a:xfrm>
          <a:off x="5944622" y="880225"/>
          <a:ext cx="1668735" cy="834367"/>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Convert information need into an “answerable question”</a:t>
          </a:r>
        </a:p>
      </dsp:txBody>
      <dsp:txXfrm>
        <a:off x="5985352" y="920955"/>
        <a:ext cx="1587275" cy="752907"/>
      </dsp:txXfrm>
    </dsp:sp>
    <dsp:sp modelId="{816EF512-1A75-4CFD-82A0-D9B1FA74CF5D}">
      <dsp:nvSpPr>
        <dsp:cNvPr id="0" name=""/>
        <dsp:cNvSpPr/>
      </dsp:nvSpPr>
      <dsp:spPr>
        <a:xfrm>
          <a:off x="5944622" y="2636744"/>
          <a:ext cx="1668735" cy="834367"/>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Track down “best evidence” for answering the question </a:t>
          </a:r>
        </a:p>
      </dsp:txBody>
      <dsp:txXfrm>
        <a:off x="5985352" y="2677474"/>
        <a:ext cx="1587275" cy="752907"/>
      </dsp:txXfrm>
    </dsp:sp>
    <dsp:sp modelId="{438236FB-351D-4632-8B3D-97E29D7467D7}">
      <dsp:nvSpPr>
        <dsp:cNvPr id="0" name=""/>
        <dsp:cNvSpPr/>
      </dsp:nvSpPr>
      <dsp:spPr>
        <a:xfrm>
          <a:off x="4423432" y="3515004"/>
          <a:ext cx="1668735" cy="834367"/>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“Critically appraise” the evidence for validity, impact and applicability</a:t>
          </a:r>
        </a:p>
      </dsp:txBody>
      <dsp:txXfrm>
        <a:off x="4464162" y="3555734"/>
        <a:ext cx="1587275" cy="752907"/>
      </dsp:txXfrm>
    </dsp:sp>
    <dsp:sp modelId="{BA9544CB-588C-42DC-9976-20589CD63E3B}">
      <dsp:nvSpPr>
        <dsp:cNvPr id="0" name=""/>
        <dsp:cNvSpPr/>
      </dsp:nvSpPr>
      <dsp:spPr>
        <a:xfrm>
          <a:off x="2902241" y="2636744"/>
          <a:ext cx="1668735" cy="834367"/>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Integrate the evidence into your decision making</a:t>
          </a:r>
        </a:p>
      </dsp:txBody>
      <dsp:txXfrm>
        <a:off x="2942971" y="2677474"/>
        <a:ext cx="1587275" cy="752907"/>
      </dsp:txXfrm>
    </dsp:sp>
    <dsp:sp modelId="{7B873A63-83FC-4C4A-9AC8-1524EE2A8CA6}">
      <dsp:nvSpPr>
        <dsp:cNvPr id="0" name=""/>
        <dsp:cNvSpPr/>
      </dsp:nvSpPr>
      <dsp:spPr>
        <a:xfrm>
          <a:off x="2902241" y="880225"/>
          <a:ext cx="1668735" cy="834367"/>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Evaluate the steps before and seek ways to improve the next time</a:t>
          </a:r>
        </a:p>
      </dsp:txBody>
      <dsp:txXfrm>
        <a:off x="2942971" y="920955"/>
        <a:ext cx="1587275" cy="7529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C05E-96C2-4711-8777-E4DECBDF17C5}">
      <dsp:nvSpPr>
        <dsp:cNvPr id="0" name=""/>
        <dsp:cNvSpPr/>
      </dsp:nvSpPr>
      <dsp:spPr>
        <a:xfrm>
          <a:off x="3092889" y="-3028"/>
          <a:ext cx="4329820" cy="4329820"/>
        </a:xfrm>
        <a:prstGeom prst="circularArrow">
          <a:avLst>
            <a:gd name="adj1" fmla="val 5274"/>
            <a:gd name="adj2" fmla="val 312630"/>
            <a:gd name="adj3" fmla="val 14203897"/>
            <a:gd name="adj4" fmla="val 17141214"/>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B65115-C609-4402-A802-AE0CCAFBD7D5}">
      <dsp:nvSpPr>
        <dsp:cNvPr id="0" name=""/>
        <dsp:cNvSpPr/>
      </dsp:nvSpPr>
      <dsp:spPr>
        <a:xfrm>
          <a:off x="4423432" y="1965"/>
          <a:ext cx="1668735" cy="834367"/>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Environmental decision required</a:t>
          </a:r>
        </a:p>
      </dsp:txBody>
      <dsp:txXfrm>
        <a:off x="4464162" y="42695"/>
        <a:ext cx="1587275" cy="752907"/>
      </dsp:txXfrm>
    </dsp:sp>
    <dsp:sp modelId="{C3FABC53-8889-42EB-A861-59C314A5FF78}">
      <dsp:nvSpPr>
        <dsp:cNvPr id="0" name=""/>
        <dsp:cNvSpPr/>
      </dsp:nvSpPr>
      <dsp:spPr>
        <a:xfrm>
          <a:off x="5944622" y="880225"/>
          <a:ext cx="1668735" cy="834367"/>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Convert information need into an “answerable question”</a:t>
          </a:r>
        </a:p>
      </dsp:txBody>
      <dsp:txXfrm>
        <a:off x="5985352" y="920955"/>
        <a:ext cx="1587275" cy="752907"/>
      </dsp:txXfrm>
    </dsp:sp>
    <dsp:sp modelId="{816EF512-1A75-4CFD-82A0-D9B1FA74CF5D}">
      <dsp:nvSpPr>
        <dsp:cNvPr id="0" name=""/>
        <dsp:cNvSpPr/>
      </dsp:nvSpPr>
      <dsp:spPr>
        <a:xfrm>
          <a:off x="5944622" y="2636744"/>
          <a:ext cx="1668735" cy="834367"/>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Track down “best evidence” for answering the question </a:t>
          </a:r>
        </a:p>
      </dsp:txBody>
      <dsp:txXfrm>
        <a:off x="5985352" y="2677474"/>
        <a:ext cx="1587275" cy="752907"/>
      </dsp:txXfrm>
    </dsp:sp>
    <dsp:sp modelId="{438236FB-351D-4632-8B3D-97E29D7467D7}">
      <dsp:nvSpPr>
        <dsp:cNvPr id="0" name=""/>
        <dsp:cNvSpPr/>
      </dsp:nvSpPr>
      <dsp:spPr>
        <a:xfrm>
          <a:off x="4423432" y="3515004"/>
          <a:ext cx="1668735" cy="834367"/>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“Critically appraise” the evidence for validity, impact and applicability</a:t>
          </a:r>
        </a:p>
      </dsp:txBody>
      <dsp:txXfrm>
        <a:off x="4464162" y="3555734"/>
        <a:ext cx="1587275" cy="752907"/>
      </dsp:txXfrm>
    </dsp:sp>
    <dsp:sp modelId="{BA9544CB-588C-42DC-9976-20589CD63E3B}">
      <dsp:nvSpPr>
        <dsp:cNvPr id="0" name=""/>
        <dsp:cNvSpPr/>
      </dsp:nvSpPr>
      <dsp:spPr>
        <a:xfrm>
          <a:off x="2902241" y="2636744"/>
          <a:ext cx="1668735" cy="834367"/>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Integrate the evidence into your decision making</a:t>
          </a:r>
        </a:p>
      </dsp:txBody>
      <dsp:txXfrm>
        <a:off x="2942971" y="2677474"/>
        <a:ext cx="1587275" cy="752907"/>
      </dsp:txXfrm>
    </dsp:sp>
    <dsp:sp modelId="{7B873A63-83FC-4C4A-9AC8-1524EE2A8CA6}">
      <dsp:nvSpPr>
        <dsp:cNvPr id="0" name=""/>
        <dsp:cNvSpPr/>
      </dsp:nvSpPr>
      <dsp:spPr>
        <a:xfrm>
          <a:off x="2902241" y="880225"/>
          <a:ext cx="1668735" cy="834367"/>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Evaluate the steps before and seek ways to improve the next time</a:t>
          </a:r>
        </a:p>
      </dsp:txBody>
      <dsp:txXfrm>
        <a:off x="2942971" y="920955"/>
        <a:ext cx="1587275" cy="752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A87E3-CA9B-4B45-87F6-DBFB47E8BF27}">
      <dsp:nvSpPr>
        <dsp:cNvPr id="0" name=""/>
        <dsp:cNvSpPr/>
      </dsp:nvSpPr>
      <dsp:spPr>
        <a:xfrm>
          <a:off x="2263616" y="2304674"/>
          <a:ext cx="1568767" cy="15687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Strength of evidence</a:t>
          </a:r>
        </a:p>
      </dsp:txBody>
      <dsp:txXfrm>
        <a:off x="2493357" y="2534415"/>
        <a:ext cx="1109285" cy="1109285"/>
      </dsp:txXfrm>
    </dsp:sp>
    <dsp:sp modelId="{6AEF7A06-344A-4DB0-8562-B1C0F710ABC1}">
      <dsp:nvSpPr>
        <dsp:cNvPr id="0" name=""/>
        <dsp:cNvSpPr/>
      </dsp:nvSpPr>
      <dsp:spPr>
        <a:xfrm rot="10800000">
          <a:off x="745631" y="2865508"/>
          <a:ext cx="1434495" cy="44709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65A3C4-62FB-48F8-A185-946C93403690}">
      <dsp:nvSpPr>
        <dsp:cNvPr id="0" name=""/>
        <dsp:cNvSpPr/>
      </dsp:nvSpPr>
      <dsp:spPr>
        <a:xfrm>
          <a:off x="466" y="2492926"/>
          <a:ext cx="1490329" cy="11922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Risk of bias</a:t>
          </a:r>
        </a:p>
      </dsp:txBody>
      <dsp:txXfrm>
        <a:off x="35386" y="2527846"/>
        <a:ext cx="1420489" cy="1122423"/>
      </dsp:txXfrm>
    </dsp:sp>
    <dsp:sp modelId="{6C3602EB-4674-427C-96EF-3E6C15D793A1}">
      <dsp:nvSpPr>
        <dsp:cNvPr id="0" name=""/>
        <dsp:cNvSpPr/>
      </dsp:nvSpPr>
      <dsp:spPr>
        <a:xfrm rot="13500000">
          <a:off x="1209902" y="1744659"/>
          <a:ext cx="1434495" cy="44709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3B53E5-C25F-4021-8EC0-DAA7B7409723}">
      <dsp:nvSpPr>
        <dsp:cNvPr id="0" name=""/>
        <dsp:cNvSpPr/>
      </dsp:nvSpPr>
      <dsp:spPr>
        <a:xfrm>
          <a:off x="674814" y="864906"/>
          <a:ext cx="1490329" cy="11922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Precision</a:t>
          </a:r>
        </a:p>
      </dsp:txBody>
      <dsp:txXfrm>
        <a:off x="709734" y="899826"/>
        <a:ext cx="1420489" cy="1122423"/>
      </dsp:txXfrm>
    </dsp:sp>
    <dsp:sp modelId="{C0DA6B0D-7D88-46BE-A4DD-8434C208A292}">
      <dsp:nvSpPr>
        <dsp:cNvPr id="0" name=""/>
        <dsp:cNvSpPr/>
      </dsp:nvSpPr>
      <dsp:spPr>
        <a:xfrm rot="16237152">
          <a:off x="2344443" y="1276594"/>
          <a:ext cx="1441458" cy="44709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010767-3D1D-4DCF-A716-33AF8FAAAFDC}">
      <dsp:nvSpPr>
        <dsp:cNvPr id="0" name=""/>
        <dsp:cNvSpPr/>
      </dsp:nvSpPr>
      <dsp:spPr>
        <a:xfrm>
          <a:off x="2327796" y="183325"/>
          <a:ext cx="1490329" cy="11922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Inconsistency</a:t>
          </a:r>
        </a:p>
      </dsp:txBody>
      <dsp:txXfrm>
        <a:off x="2362716" y="218245"/>
        <a:ext cx="1420489" cy="1122423"/>
      </dsp:txXfrm>
    </dsp:sp>
    <dsp:sp modelId="{944EB965-431A-4887-81D8-21AA1249F5FD}">
      <dsp:nvSpPr>
        <dsp:cNvPr id="0" name=""/>
        <dsp:cNvSpPr/>
      </dsp:nvSpPr>
      <dsp:spPr>
        <a:xfrm rot="18900000">
          <a:off x="3451601" y="1744659"/>
          <a:ext cx="1434495" cy="44709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BD22C2-125F-410B-AE04-19E0FF76D57B}">
      <dsp:nvSpPr>
        <dsp:cNvPr id="0" name=""/>
        <dsp:cNvSpPr/>
      </dsp:nvSpPr>
      <dsp:spPr>
        <a:xfrm>
          <a:off x="3930855" y="864906"/>
          <a:ext cx="1490329" cy="11922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Publication  bias</a:t>
          </a:r>
        </a:p>
      </dsp:txBody>
      <dsp:txXfrm>
        <a:off x="3965775" y="899826"/>
        <a:ext cx="1420489" cy="1122423"/>
      </dsp:txXfrm>
    </dsp:sp>
    <dsp:sp modelId="{A4931DC0-6D08-4D1E-8FCB-DCCBE3EBF909}">
      <dsp:nvSpPr>
        <dsp:cNvPr id="0" name=""/>
        <dsp:cNvSpPr/>
      </dsp:nvSpPr>
      <dsp:spPr>
        <a:xfrm>
          <a:off x="3915872" y="2865508"/>
          <a:ext cx="1434495" cy="44709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6B07B6-CA81-4CCF-834A-55839A0423FF}">
      <dsp:nvSpPr>
        <dsp:cNvPr id="0" name=""/>
        <dsp:cNvSpPr/>
      </dsp:nvSpPr>
      <dsp:spPr>
        <a:xfrm>
          <a:off x="4605204" y="2492926"/>
          <a:ext cx="1490329" cy="11922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Directness</a:t>
          </a:r>
        </a:p>
      </dsp:txBody>
      <dsp:txXfrm>
        <a:off x="4640124" y="2527846"/>
        <a:ext cx="1420489" cy="112242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B1DBD6-F493-4C97-B950-4925C78A1649}" type="datetimeFigureOut">
              <a:rPr lang="en-GB" smtClean="0"/>
              <a:t>23/04/2025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875BAA-C2FD-48E7-B4F1-DB854F4F330C}" type="slidenum">
              <a:rPr lang="en-GB" smtClean="0"/>
              <a:t>‹#›</a:t>
            </a:fld>
            <a:endParaRPr lang="en-GB"/>
          </a:p>
        </p:txBody>
      </p:sp>
    </p:spTree>
    <p:extLst>
      <p:ext uri="{BB962C8B-B14F-4D97-AF65-F5344CB8AC3E}">
        <p14:creationId xmlns:p14="http://schemas.microsoft.com/office/powerpoint/2010/main" val="1037146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ethodologica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Reproducibility" TargetMode="External"/><Relationship Id="rId5" Type="http://schemas.openxmlformats.org/officeDocument/2006/relationships/hyperlink" Target="https://en.wikipedia.org/wiki/Scientific_experiments" TargetMode="External"/><Relationship Id="rId4" Type="http://schemas.openxmlformats.org/officeDocument/2006/relationships/hyperlink" Target="https://en.wikipedia.org/wiki/Scienc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Confirmation_bias" TargetMode="External"/><Relationship Id="rId3" Type="http://schemas.openxmlformats.org/officeDocument/2006/relationships/hyperlink" Target="http://jcr.oxfordjournals.org/content/28/1/149.article-info" TargetMode="External"/><Relationship Id="rId7" Type="http://schemas.openxmlformats.org/officeDocument/2006/relationships/hyperlink" Target="https://en.wikipedia.org/wiki/Publish_or_perish" TargetMode="External"/><Relationship Id="rId12" Type="http://schemas.openxmlformats.org/officeDocument/2006/relationships/hyperlink" Target="https://en.wikipedia.org/wiki/Association_for_Psychological_Scienc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False_positive" TargetMode="External"/><Relationship Id="rId11" Type="http://schemas.openxmlformats.org/officeDocument/2006/relationships/hyperlink" Target="https://en.wikipedia.org/wiki/Psychological_Science" TargetMode="External"/><Relationship Id="rId5" Type="http://schemas.openxmlformats.org/officeDocument/2006/relationships/hyperlink" Target="https://doi.org/10.1086%2F321953" TargetMode="External"/><Relationship Id="rId10" Type="http://schemas.openxmlformats.org/officeDocument/2006/relationships/hyperlink" Target="http://pss.sagepub.com/content/22/11/1359.full" TargetMode="External"/><Relationship Id="rId4" Type="http://schemas.openxmlformats.org/officeDocument/2006/relationships/hyperlink" Target="https://en.wikipedia.org/wiki/Digital_object_identifier" TargetMode="External"/><Relationship Id="rId9" Type="http://schemas.openxmlformats.org/officeDocument/2006/relationships/hyperlink" Target="https://en.wikipedia.org/wiki/Skepticis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0930 – 1500</a:t>
            </a:r>
          </a:p>
          <a:p>
            <a:pPr marL="228600" indent="-228600">
              <a:buAutoNum type="arabicParenR"/>
            </a:pPr>
            <a:r>
              <a:rPr lang="en-GB" dirty="0"/>
              <a:t>0930-1000</a:t>
            </a:r>
          </a:p>
          <a:p>
            <a:pPr marL="228600" indent="-228600">
              <a:buAutoNum type="arabicParenR"/>
            </a:pPr>
            <a:r>
              <a:rPr lang="en-GB" dirty="0"/>
              <a:t>1000 – 1100</a:t>
            </a:r>
          </a:p>
          <a:p>
            <a:pPr marL="228600" indent="-228600">
              <a:buAutoNum type="arabicParenR"/>
            </a:pPr>
            <a:r>
              <a:rPr lang="en-GB" dirty="0"/>
              <a:t>1100 – 1200</a:t>
            </a:r>
          </a:p>
          <a:p>
            <a:pPr marL="228600" indent="-228600">
              <a:buAutoNum type="arabicParenR"/>
            </a:pPr>
            <a:r>
              <a:rPr lang="en-GB" dirty="0"/>
              <a:t>1300 – 1400</a:t>
            </a:r>
          </a:p>
          <a:p>
            <a:pPr marL="228600" indent="-228600">
              <a:buAutoNum type="arabicParenR"/>
            </a:pPr>
            <a:r>
              <a:rPr lang="en-GB" dirty="0"/>
              <a:t>1400 – 1500</a:t>
            </a:r>
          </a:p>
          <a:p>
            <a:pPr marL="228600" indent="-228600">
              <a:buAutoNum type="arabicParenR"/>
            </a:pPr>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2</a:t>
            </a:fld>
            <a:endParaRPr lang="en-GB"/>
          </a:p>
        </p:txBody>
      </p:sp>
    </p:spTree>
    <p:extLst>
      <p:ext uri="{BB962C8B-B14F-4D97-AF65-F5344CB8AC3E}">
        <p14:creationId xmlns:p14="http://schemas.microsoft.com/office/powerpoint/2010/main" val="165253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p>
        </p:txBody>
      </p:sp>
      <p:sp>
        <p:nvSpPr>
          <p:cNvPr id="4" name="Slide Number Placeholder 3"/>
          <p:cNvSpPr>
            <a:spLocks noGrp="1"/>
          </p:cNvSpPr>
          <p:nvPr>
            <p:ph type="sldNum" sz="quarter" idx="5"/>
          </p:nvPr>
        </p:nvSpPr>
        <p:spPr/>
        <p:txBody>
          <a:bodyPr/>
          <a:lstStyle/>
          <a:p>
            <a:fld id="{07875BAA-C2FD-48E7-B4F1-DB854F4F330C}" type="slidenum">
              <a:rPr lang="en-GB" smtClean="0"/>
              <a:t>40</a:t>
            </a:fld>
            <a:endParaRPr lang="en-GB"/>
          </a:p>
        </p:txBody>
      </p:sp>
    </p:spTree>
    <p:extLst>
      <p:ext uri="{BB962C8B-B14F-4D97-AF65-F5344CB8AC3E}">
        <p14:creationId xmlns:p14="http://schemas.microsoft.com/office/powerpoint/2010/main" val="1668408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p>
        </p:txBody>
      </p:sp>
      <p:sp>
        <p:nvSpPr>
          <p:cNvPr id="4" name="Slide Number Placeholder 3"/>
          <p:cNvSpPr>
            <a:spLocks noGrp="1"/>
          </p:cNvSpPr>
          <p:nvPr>
            <p:ph type="sldNum" sz="quarter" idx="5"/>
          </p:nvPr>
        </p:nvSpPr>
        <p:spPr/>
        <p:txBody>
          <a:bodyPr/>
          <a:lstStyle/>
          <a:p>
            <a:fld id="{07875BAA-C2FD-48E7-B4F1-DB854F4F330C}" type="slidenum">
              <a:rPr lang="en-GB" smtClean="0"/>
              <a:t>41</a:t>
            </a:fld>
            <a:endParaRPr lang="en-GB"/>
          </a:p>
        </p:txBody>
      </p:sp>
    </p:spTree>
    <p:extLst>
      <p:ext uri="{BB962C8B-B14F-4D97-AF65-F5344CB8AC3E}">
        <p14:creationId xmlns:p14="http://schemas.microsoft.com/office/powerpoint/2010/main" val="1966660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Okay to Go to GS – not a bibliographic database but good for finding papers</a:t>
            </a:r>
          </a:p>
          <a:p>
            <a:r>
              <a:rPr lang="en-GB" dirty="0"/>
              <a:t>Supplemental source of information – algorithm hidden – different people in difference places will get different results</a:t>
            </a:r>
          </a:p>
          <a:p>
            <a:r>
              <a:rPr lang="en-GB" dirty="0"/>
              <a:t>WOS is not a database; it is a platform. Different institutes will have different subscriptions. WOS core collection is a database – catalogues academic work – journals and publishers that are selected to be included</a:t>
            </a:r>
          </a:p>
          <a:p>
            <a:r>
              <a:rPr lang="en-GB" dirty="0"/>
              <a:t>GS is larger but searches for anything that looks like academic work</a:t>
            </a:r>
          </a:p>
          <a:p>
            <a:r>
              <a:rPr lang="en-GB" dirty="0"/>
              <a:t>WOS is transparent and repeatable as long as you record the databases available and the dates available to your institute (screenshot this)</a:t>
            </a:r>
          </a:p>
          <a:p>
            <a:r>
              <a:rPr lang="en-GB" dirty="0"/>
              <a:t>Grey lit is “anything published by any organisation whose prime purpose is not academic” – anything on the internet is published and some organisation to peer-review</a:t>
            </a:r>
          </a:p>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56</a:t>
            </a:fld>
            <a:endParaRPr lang="en-GB"/>
          </a:p>
        </p:txBody>
      </p:sp>
    </p:spTree>
    <p:extLst>
      <p:ext uri="{BB962C8B-B14F-4D97-AF65-F5344CB8AC3E}">
        <p14:creationId xmlns:p14="http://schemas.microsoft.com/office/powerpoint/2010/main" val="191525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57</a:t>
            </a:fld>
            <a:endParaRPr lang="en-GB"/>
          </a:p>
        </p:txBody>
      </p:sp>
    </p:spTree>
    <p:extLst>
      <p:ext uri="{BB962C8B-B14F-4D97-AF65-F5344CB8AC3E}">
        <p14:creationId xmlns:p14="http://schemas.microsoft.com/office/powerpoint/2010/main" val="3604382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58</a:t>
            </a:fld>
            <a:endParaRPr lang="en-GB"/>
          </a:p>
        </p:txBody>
      </p:sp>
    </p:spTree>
    <p:extLst>
      <p:ext uri="{BB962C8B-B14F-4D97-AF65-F5344CB8AC3E}">
        <p14:creationId xmlns:p14="http://schemas.microsoft.com/office/powerpoint/2010/main" val="375232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Grey lit limits publication bias</a:t>
            </a:r>
          </a:p>
        </p:txBody>
      </p:sp>
      <p:sp>
        <p:nvSpPr>
          <p:cNvPr id="4" name="Slide Number Placeholder 3"/>
          <p:cNvSpPr>
            <a:spLocks noGrp="1"/>
          </p:cNvSpPr>
          <p:nvPr>
            <p:ph type="sldNum" sz="quarter" idx="5"/>
          </p:nvPr>
        </p:nvSpPr>
        <p:spPr/>
        <p:txBody>
          <a:bodyPr/>
          <a:lstStyle/>
          <a:p>
            <a:fld id="{07875BAA-C2FD-48E7-B4F1-DB854F4F330C}" type="slidenum">
              <a:rPr lang="en-GB" smtClean="0"/>
              <a:t>59</a:t>
            </a:fld>
            <a:endParaRPr lang="en-GB"/>
          </a:p>
        </p:txBody>
      </p:sp>
    </p:spTree>
    <p:extLst>
      <p:ext uri="{BB962C8B-B14F-4D97-AF65-F5344CB8AC3E}">
        <p14:creationId xmlns:p14="http://schemas.microsoft.com/office/powerpoint/2010/main" val="2148670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Grey lit limits publication bias</a:t>
            </a:r>
          </a:p>
        </p:txBody>
      </p:sp>
      <p:sp>
        <p:nvSpPr>
          <p:cNvPr id="4" name="Slide Number Placeholder 3"/>
          <p:cNvSpPr>
            <a:spLocks noGrp="1"/>
          </p:cNvSpPr>
          <p:nvPr>
            <p:ph type="sldNum" sz="quarter" idx="5"/>
          </p:nvPr>
        </p:nvSpPr>
        <p:spPr/>
        <p:txBody>
          <a:bodyPr/>
          <a:lstStyle/>
          <a:p>
            <a:fld id="{07875BAA-C2FD-48E7-B4F1-DB854F4F330C}" type="slidenum">
              <a:rPr lang="en-GB" smtClean="0"/>
              <a:t>60</a:t>
            </a:fld>
            <a:endParaRPr lang="en-GB"/>
          </a:p>
        </p:txBody>
      </p:sp>
    </p:spTree>
    <p:extLst>
      <p:ext uri="{BB962C8B-B14F-4D97-AF65-F5344CB8AC3E}">
        <p14:creationId xmlns:p14="http://schemas.microsoft.com/office/powerpoint/2010/main" val="2773220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Grey lit limits publication bias</a:t>
            </a:r>
          </a:p>
        </p:txBody>
      </p:sp>
      <p:sp>
        <p:nvSpPr>
          <p:cNvPr id="4" name="Slide Number Placeholder 3"/>
          <p:cNvSpPr>
            <a:spLocks noGrp="1"/>
          </p:cNvSpPr>
          <p:nvPr>
            <p:ph type="sldNum" sz="quarter" idx="5"/>
          </p:nvPr>
        </p:nvSpPr>
        <p:spPr/>
        <p:txBody>
          <a:bodyPr/>
          <a:lstStyle/>
          <a:p>
            <a:fld id="{07875BAA-C2FD-48E7-B4F1-DB854F4F330C}" type="slidenum">
              <a:rPr lang="en-GB" smtClean="0"/>
              <a:t>61</a:t>
            </a:fld>
            <a:endParaRPr lang="en-GB"/>
          </a:p>
        </p:txBody>
      </p:sp>
    </p:spTree>
    <p:extLst>
      <p:ext uri="{BB962C8B-B14F-4D97-AF65-F5344CB8AC3E}">
        <p14:creationId xmlns:p14="http://schemas.microsoft.com/office/powerpoint/2010/main" val="4018287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Grey lit limits publication bias</a:t>
            </a:r>
          </a:p>
        </p:txBody>
      </p:sp>
      <p:sp>
        <p:nvSpPr>
          <p:cNvPr id="4" name="Slide Number Placeholder 3"/>
          <p:cNvSpPr>
            <a:spLocks noGrp="1"/>
          </p:cNvSpPr>
          <p:nvPr>
            <p:ph type="sldNum" sz="quarter" idx="5"/>
          </p:nvPr>
        </p:nvSpPr>
        <p:spPr/>
        <p:txBody>
          <a:bodyPr/>
          <a:lstStyle/>
          <a:p>
            <a:fld id="{07875BAA-C2FD-48E7-B4F1-DB854F4F330C}" type="slidenum">
              <a:rPr lang="en-GB" smtClean="0"/>
              <a:t>62</a:t>
            </a:fld>
            <a:endParaRPr lang="en-GB"/>
          </a:p>
        </p:txBody>
      </p:sp>
    </p:spTree>
    <p:extLst>
      <p:ext uri="{BB962C8B-B14F-4D97-AF65-F5344CB8AC3E}">
        <p14:creationId xmlns:p14="http://schemas.microsoft.com/office/powerpoint/2010/main" val="819689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Grey lit limits publication bias</a:t>
            </a:r>
          </a:p>
        </p:txBody>
      </p:sp>
      <p:sp>
        <p:nvSpPr>
          <p:cNvPr id="4" name="Slide Number Placeholder 3"/>
          <p:cNvSpPr>
            <a:spLocks noGrp="1"/>
          </p:cNvSpPr>
          <p:nvPr>
            <p:ph type="sldNum" sz="quarter" idx="5"/>
          </p:nvPr>
        </p:nvSpPr>
        <p:spPr/>
        <p:txBody>
          <a:bodyPr/>
          <a:lstStyle/>
          <a:p>
            <a:fld id="{07875BAA-C2FD-48E7-B4F1-DB854F4F330C}" type="slidenum">
              <a:rPr lang="en-GB" smtClean="0"/>
              <a:t>63</a:t>
            </a:fld>
            <a:endParaRPr lang="en-GB"/>
          </a:p>
        </p:txBody>
      </p:sp>
    </p:spTree>
    <p:extLst>
      <p:ext uri="{BB962C8B-B14F-4D97-AF65-F5344CB8AC3E}">
        <p14:creationId xmlns:p14="http://schemas.microsoft.com/office/powerpoint/2010/main" val="305851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69B4ABFF-30E7-8B01-17B2-C1EEE8F611B8}"/>
              </a:ext>
            </a:extLst>
          </p:cNvPr>
          <p:cNvSpPr>
            <a:spLocks noGrp="1" noRot="1" noChangeAspect="1" noTextEdit="1"/>
          </p:cNvSpPr>
          <p:nvPr>
            <p:ph type="sldImg"/>
          </p:nvPr>
        </p:nvSpPr>
        <p:spPr>
          <a:xfrm>
            <a:off x="381000" y="685800"/>
            <a:ext cx="6096000" cy="3429000"/>
          </a:xfrm>
          <a:ln/>
        </p:spPr>
      </p:sp>
      <p:sp>
        <p:nvSpPr>
          <p:cNvPr id="19459" name="Notes Placeholder 2">
            <a:extLst>
              <a:ext uri="{FF2B5EF4-FFF2-40B4-BE49-F238E27FC236}">
                <a16:creationId xmlns:a16="http://schemas.microsoft.com/office/drawing/2014/main" id="{7E14701C-E061-C8D3-7175-6DDF903761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Arial" panose="020B0604020202020204" pitchFamily="34" charset="0"/>
              </a:rPr>
              <a:t>(or </a:t>
            </a:r>
            <a:r>
              <a:rPr lang="en-GB" altLang="en-US" b="1">
                <a:latin typeface="Arial" panose="020B0604020202020204" pitchFamily="34" charset="0"/>
              </a:rPr>
              <a:t>replicability crisis</a:t>
            </a:r>
            <a:r>
              <a:rPr lang="en-GB" altLang="en-US">
                <a:latin typeface="Arial" panose="020B0604020202020204" pitchFamily="34" charset="0"/>
              </a:rPr>
              <a:t>) refers to a </a:t>
            </a:r>
            <a:r>
              <a:rPr lang="en-GB" altLang="en-US">
                <a:latin typeface="Arial" panose="020B0604020202020204" pitchFamily="34" charset="0"/>
                <a:hlinkClick r:id="rId3" tooltip="Methodological"/>
              </a:rPr>
              <a:t>methodological</a:t>
            </a:r>
            <a:r>
              <a:rPr lang="en-GB" altLang="en-US">
                <a:latin typeface="Arial" panose="020B0604020202020204" pitchFamily="34" charset="0"/>
              </a:rPr>
              <a:t> crisis in </a:t>
            </a:r>
            <a:r>
              <a:rPr lang="en-GB" altLang="en-US">
                <a:latin typeface="Arial" panose="020B0604020202020204" pitchFamily="34" charset="0"/>
                <a:hlinkClick r:id="rId4" tooltip="Science"/>
              </a:rPr>
              <a:t>science</a:t>
            </a:r>
            <a:r>
              <a:rPr lang="en-GB" altLang="en-US">
                <a:latin typeface="Arial" panose="020B0604020202020204" pitchFamily="34" charset="0"/>
              </a:rPr>
              <a:t> in which scientists have found that the results of many </a:t>
            </a:r>
            <a:r>
              <a:rPr lang="en-GB" altLang="en-US">
                <a:latin typeface="Arial" panose="020B0604020202020204" pitchFamily="34" charset="0"/>
                <a:hlinkClick r:id="rId5" tooltip="Scientific experiments"/>
              </a:rPr>
              <a:t>scientific experiments</a:t>
            </a:r>
            <a:r>
              <a:rPr lang="en-GB" altLang="en-US">
                <a:latin typeface="Arial" panose="020B0604020202020204" pitchFamily="34" charset="0"/>
              </a:rPr>
              <a:t> are difficult or impossible to </a:t>
            </a:r>
            <a:r>
              <a:rPr lang="en-GB" altLang="en-US">
                <a:latin typeface="Arial" panose="020B0604020202020204" pitchFamily="34" charset="0"/>
                <a:hlinkClick r:id="rId6" tooltip="Reproducibility"/>
              </a:rPr>
              <a:t>replicate</a:t>
            </a:r>
            <a:r>
              <a:rPr lang="en-GB" altLang="en-US">
                <a:latin typeface="Arial" panose="020B0604020202020204" pitchFamily="34" charset="0"/>
              </a:rPr>
              <a:t> on subsequent investigation, either by independent researchers or by the original researchers themselves</a:t>
            </a:r>
          </a:p>
          <a:p>
            <a:endParaRPr lang="en-GB"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C2B6113E-583C-91E1-604D-354A21D7D0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fld id="{174B7D8F-423B-4CDB-AAAA-A2E56B19C8A8}" type="slidenum">
              <a:rPr lang="en-US" altLang="en-US" sz="1200"/>
              <a:pPr/>
              <a:t>9</a:t>
            </a:fld>
            <a:endParaRPr lang="en-US" altLang="en-US" sz="1200"/>
          </a:p>
        </p:txBody>
      </p:sp>
    </p:spTree>
    <p:extLst>
      <p:ext uri="{BB962C8B-B14F-4D97-AF65-F5344CB8AC3E}">
        <p14:creationId xmlns:p14="http://schemas.microsoft.com/office/powerpoint/2010/main" val="1938361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Grey lit limits publication bias</a:t>
            </a:r>
          </a:p>
        </p:txBody>
      </p:sp>
      <p:sp>
        <p:nvSpPr>
          <p:cNvPr id="4" name="Slide Number Placeholder 3"/>
          <p:cNvSpPr>
            <a:spLocks noGrp="1"/>
          </p:cNvSpPr>
          <p:nvPr>
            <p:ph type="sldNum" sz="quarter" idx="5"/>
          </p:nvPr>
        </p:nvSpPr>
        <p:spPr/>
        <p:txBody>
          <a:bodyPr/>
          <a:lstStyle/>
          <a:p>
            <a:fld id="{07875BAA-C2FD-48E7-B4F1-DB854F4F330C}" type="slidenum">
              <a:rPr lang="en-GB" smtClean="0"/>
              <a:t>64</a:t>
            </a:fld>
            <a:endParaRPr lang="en-GB"/>
          </a:p>
        </p:txBody>
      </p:sp>
    </p:spTree>
    <p:extLst>
      <p:ext uri="{BB962C8B-B14F-4D97-AF65-F5344CB8AC3E}">
        <p14:creationId xmlns:p14="http://schemas.microsoft.com/office/powerpoint/2010/main" val="4120888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 text search looks across all the text including reference – increase sensitivity and reducing specificity </a:t>
            </a:r>
          </a:p>
        </p:txBody>
      </p:sp>
      <p:sp>
        <p:nvSpPr>
          <p:cNvPr id="4" name="Slide Number Placeholder 3"/>
          <p:cNvSpPr>
            <a:spLocks noGrp="1"/>
          </p:cNvSpPr>
          <p:nvPr>
            <p:ph type="sldNum" sz="quarter" idx="5"/>
          </p:nvPr>
        </p:nvSpPr>
        <p:spPr/>
        <p:txBody>
          <a:bodyPr/>
          <a:lstStyle/>
          <a:p>
            <a:fld id="{07875BAA-C2FD-48E7-B4F1-DB854F4F330C}" type="slidenum">
              <a:rPr lang="en-GB" smtClean="0"/>
              <a:t>65</a:t>
            </a:fld>
            <a:endParaRPr lang="en-GB"/>
          </a:p>
        </p:txBody>
      </p:sp>
    </p:spTree>
    <p:extLst>
      <p:ext uri="{BB962C8B-B14F-4D97-AF65-F5344CB8AC3E}">
        <p14:creationId xmlns:p14="http://schemas.microsoft.com/office/powerpoint/2010/main" val="3665985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 text search looks across all the text including reference – increase sensitivity and reducing specificity </a:t>
            </a:r>
          </a:p>
        </p:txBody>
      </p:sp>
      <p:sp>
        <p:nvSpPr>
          <p:cNvPr id="4" name="Slide Number Placeholder 3"/>
          <p:cNvSpPr>
            <a:spLocks noGrp="1"/>
          </p:cNvSpPr>
          <p:nvPr>
            <p:ph type="sldNum" sz="quarter" idx="5"/>
          </p:nvPr>
        </p:nvSpPr>
        <p:spPr/>
        <p:txBody>
          <a:bodyPr/>
          <a:lstStyle/>
          <a:p>
            <a:fld id="{07875BAA-C2FD-48E7-B4F1-DB854F4F330C}" type="slidenum">
              <a:rPr lang="en-GB" smtClean="0"/>
              <a:t>66</a:t>
            </a:fld>
            <a:endParaRPr lang="en-GB"/>
          </a:p>
        </p:txBody>
      </p:sp>
    </p:spTree>
    <p:extLst>
      <p:ext uri="{BB962C8B-B14F-4D97-AF65-F5344CB8AC3E}">
        <p14:creationId xmlns:p14="http://schemas.microsoft.com/office/powerpoint/2010/main" val="734234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 text search looks across all the text including reference – increase sensitivity and reducing specificity </a:t>
            </a:r>
          </a:p>
        </p:txBody>
      </p:sp>
      <p:sp>
        <p:nvSpPr>
          <p:cNvPr id="4" name="Slide Number Placeholder 3"/>
          <p:cNvSpPr>
            <a:spLocks noGrp="1"/>
          </p:cNvSpPr>
          <p:nvPr>
            <p:ph type="sldNum" sz="quarter" idx="5"/>
          </p:nvPr>
        </p:nvSpPr>
        <p:spPr/>
        <p:txBody>
          <a:bodyPr/>
          <a:lstStyle/>
          <a:p>
            <a:fld id="{07875BAA-C2FD-48E7-B4F1-DB854F4F330C}" type="slidenum">
              <a:rPr lang="en-GB" smtClean="0"/>
              <a:t>67</a:t>
            </a:fld>
            <a:endParaRPr lang="en-GB"/>
          </a:p>
        </p:txBody>
      </p:sp>
    </p:spTree>
    <p:extLst>
      <p:ext uri="{BB962C8B-B14F-4D97-AF65-F5344CB8AC3E}">
        <p14:creationId xmlns:p14="http://schemas.microsoft.com/office/powerpoint/2010/main" val="149080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 text search looks across all the text including reference – increase sensitivity and reducing specificity </a:t>
            </a:r>
          </a:p>
        </p:txBody>
      </p:sp>
      <p:sp>
        <p:nvSpPr>
          <p:cNvPr id="4" name="Slide Number Placeholder 3"/>
          <p:cNvSpPr>
            <a:spLocks noGrp="1"/>
          </p:cNvSpPr>
          <p:nvPr>
            <p:ph type="sldNum" sz="quarter" idx="5"/>
          </p:nvPr>
        </p:nvSpPr>
        <p:spPr/>
        <p:txBody>
          <a:bodyPr/>
          <a:lstStyle/>
          <a:p>
            <a:fld id="{07875BAA-C2FD-48E7-B4F1-DB854F4F330C}" type="slidenum">
              <a:rPr lang="en-GB" smtClean="0"/>
              <a:t>68</a:t>
            </a:fld>
            <a:endParaRPr lang="en-GB"/>
          </a:p>
        </p:txBody>
      </p:sp>
    </p:spTree>
    <p:extLst>
      <p:ext uri="{BB962C8B-B14F-4D97-AF65-F5344CB8AC3E}">
        <p14:creationId xmlns:p14="http://schemas.microsoft.com/office/powerpoint/2010/main" val="1118923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 text search looks across all the text including reference – increase sensitivity and reducing specificity </a:t>
            </a:r>
          </a:p>
        </p:txBody>
      </p:sp>
      <p:sp>
        <p:nvSpPr>
          <p:cNvPr id="4" name="Slide Number Placeholder 3"/>
          <p:cNvSpPr>
            <a:spLocks noGrp="1"/>
          </p:cNvSpPr>
          <p:nvPr>
            <p:ph type="sldNum" sz="quarter" idx="5"/>
          </p:nvPr>
        </p:nvSpPr>
        <p:spPr/>
        <p:txBody>
          <a:bodyPr/>
          <a:lstStyle/>
          <a:p>
            <a:fld id="{07875BAA-C2FD-48E7-B4F1-DB854F4F330C}" type="slidenum">
              <a:rPr lang="en-GB" smtClean="0"/>
              <a:t>69</a:t>
            </a:fld>
            <a:endParaRPr lang="en-GB"/>
          </a:p>
        </p:txBody>
      </p:sp>
    </p:spTree>
    <p:extLst>
      <p:ext uri="{BB962C8B-B14F-4D97-AF65-F5344CB8AC3E}">
        <p14:creationId xmlns:p14="http://schemas.microsoft.com/office/powerpoint/2010/main" val="256813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 text search looks across all the text including reference – increase sensitivity and reducing specificity </a:t>
            </a:r>
          </a:p>
        </p:txBody>
      </p:sp>
      <p:sp>
        <p:nvSpPr>
          <p:cNvPr id="4" name="Slide Number Placeholder 3"/>
          <p:cNvSpPr>
            <a:spLocks noGrp="1"/>
          </p:cNvSpPr>
          <p:nvPr>
            <p:ph type="sldNum" sz="quarter" idx="5"/>
          </p:nvPr>
        </p:nvSpPr>
        <p:spPr/>
        <p:txBody>
          <a:bodyPr/>
          <a:lstStyle/>
          <a:p>
            <a:fld id="{07875BAA-C2FD-48E7-B4F1-DB854F4F330C}" type="slidenum">
              <a:rPr lang="en-GB" smtClean="0"/>
              <a:t>70</a:t>
            </a:fld>
            <a:endParaRPr lang="en-GB"/>
          </a:p>
        </p:txBody>
      </p:sp>
    </p:spTree>
    <p:extLst>
      <p:ext uri="{BB962C8B-B14F-4D97-AF65-F5344CB8AC3E}">
        <p14:creationId xmlns:p14="http://schemas.microsoft.com/office/powerpoint/2010/main" val="151994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71</a:t>
            </a:fld>
            <a:endParaRPr lang="en-GB"/>
          </a:p>
        </p:txBody>
      </p:sp>
    </p:spTree>
    <p:extLst>
      <p:ext uri="{BB962C8B-B14F-4D97-AF65-F5344CB8AC3E}">
        <p14:creationId xmlns:p14="http://schemas.microsoft.com/office/powerpoint/2010/main" val="1934206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72</a:t>
            </a:fld>
            <a:endParaRPr lang="en-GB"/>
          </a:p>
        </p:txBody>
      </p:sp>
    </p:spTree>
    <p:extLst>
      <p:ext uri="{BB962C8B-B14F-4D97-AF65-F5344CB8AC3E}">
        <p14:creationId xmlns:p14="http://schemas.microsoft.com/office/powerpoint/2010/main" val="2354198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73</a:t>
            </a:fld>
            <a:endParaRPr lang="en-GB"/>
          </a:p>
        </p:txBody>
      </p:sp>
    </p:spTree>
    <p:extLst>
      <p:ext uri="{BB962C8B-B14F-4D97-AF65-F5344CB8AC3E}">
        <p14:creationId xmlns:p14="http://schemas.microsoft.com/office/powerpoint/2010/main" val="160573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C68E7EDD-FF53-76FE-5C88-DB47ED48FF3D}"/>
              </a:ext>
            </a:extLst>
          </p:cNvPr>
          <p:cNvSpPr>
            <a:spLocks noGrp="1" noRot="1" noChangeAspect="1" noTextEdit="1"/>
          </p:cNvSpPr>
          <p:nvPr>
            <p:ph type="sldImg"/>
          </p:nvPr>
        </p:nvSpPr>
        <p:spPr>
          <a:xfrm>
            <a:off x="381000" y="685800"/>
            <a:ext cx="6096000" cy="3429000"/>
          </a:xfrm>
          <a:ln/>
        </p:spPr>
      </p:sp>
      <p:sp>
        <p:nvSpPr>
          <p:cNvPr id="21507" name="Notes Placeholder 2">
            <a:extLst>
              <a:ext uri="{FF2B5EF4-FFF2-40B4-BE49-F238E27FC236}">
                <a16:creationId xmlns:a16="http://schemas.microsoft.com/office/drawing/2014/main" id="{28F4283F-FB57-2215-D69A-594E4312FF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Arial" panose="020B0604020202020204" pitchFamily="34" charset="0"/>
              </a:rPr>
              <a:t>Marketing, economics……</a:t>
            </a:r>
          </a:p>
          <a:p>
            <a:endParaRPr lang="en-GB" altLang="en-US">
              <a:latin typeface="Arial" panose="020B0604020202020204" pitchFamily="34" charset="0"/>
            </a:endParaRPr>
          </a:p>
          <a:p>
            <a:r>
              <a:rPr lang="en-GB" altLang="en-US">
                <a:latin typeface="Arial" panose="020B0604020202020204" pitchFamily="34" charset="0"/>
              </a:rPr>
              <a:t>Also marketing (Hunter, John E. (2011-06-01). </a:t>
            </a:r>
            <a:r>
              <a:rPr lang="en-GB" altLang="en-US">
                <a:latin typeface="Arial" panose="020B0604020202020204" pitchFamily="34" charset="0"/>
                <a:hlinkClick r:id="rId3"/>
              </a:rPr>
              <a:t>"The desperate need for replications"</a:t>
            </a:r>
            <a:r>
              <a:rPr lang="en-GB" altLang="en-US">
                <a:latin typeface="Arial" panose="020B0604020202020204" pitchFamily="34" charset="0"/>
              </a:rPr>
              <a:t>. </a:t>
            </a:r>
            <a:r>
              <a:rPr lang="en-GB" altLang="en-US" i="1">
                <a:latin typeface="Arial" panose="020B0604020202020204" pitchFamily="34" charset="0"/>
              </a:rPr>
              <a:t>Journal of Consumer Research</a:t>
            </a:r>
            <a:r>
              <a:rPr lang="en-GB" altLang="en-US">
                <a:latin typeface="Arial" panose="020B0604020202020204" pitchFamily="34" charset="0"/>
              </a:rPr>
              <a:t>. </a:t>
            </a:r>
            <a:r>
              <a:rPr lang="en-GB" altLang="en-US" b="1">
                <a:latin typeface="Arial" panose="020B0604020202020204" pitchFamily="34" charset="0"/>
              </a:rPr>
              <a:t>28</a:t>
            </a:r>
            <a:r>
              <a:rPr lang="en-GB" altLang="en-US">
                <a:latin typeface="Arial" panose="020B0604020202020204" pitchFamily="34" charset="0"/>
              </a:rPr>
              <a:t> (1): 149–158. </a:t>
            </a:r>
            <a:r>
              <a:rPr lang="en-GB" altLang="en-US">
                <a:latin typeface="Arial" panose="020B0604020202020204" pitchFamily="34" charset="0"/>
                <a:hlinkClick r:id="rId4" tooltip="Digital object identifier"/>
              </a:rPr>
              <a:t>doi</a:t>
            </a:r>
            <a:r>
              <a:rPr lang="en-GB" altLang="en-US">
                <a:latin typeface="Arial" panose="020B0604020202020204" pitchFamily="34" charset="0"/>
              </a:rPr>
              <a:t>:</a:t>
            </a:r>
            <a:r>
              <a:rPr lang="en-GB" altLang="en-US">
                <a:latin typeface="Arial" panose="020B0604020202020204" pitchFamily="34" charset="0"/>
                <a:hlinkClick r:id="rId5"/>
              </a:rPr>
              <a:t>10.1086/321953</a:t>
            </a:r>
            <a:r>
              <a:rPr lang="en-GB" altLang="en-US">
                <a:latin typeface="Arial" panose="020B0604020202020204" pitchFamily="34" charset="0"/>
              </a:rPr>
              <a:t>.), economics ( )</a:t>
            </a:r>
          </a:p>
          <a:p>
            <a:r>
              <a:rPr lang="en-GB" altLang="en-US">
                <a:latin typeface="Arial" panose="020B0604020202020204" pitchFamily="34" charset="0"/>
              </a:rPr>
              <a:t> </a:t>
            </a:r>
            <a:r>
              <a:rPr lang="en-GB" altLang="en-US">
                <a:latin typeface="Arial" panose="020B0604020202020204" pitchFamily="34" charset="0"/>
                <a:hlinkClick r:id="rId6" tooltip="False positive"/>
              </a:rPr>
              <a:t>False positive</a:t>
            </a:r>
            <a:r>
              <a:rPr lang="en-GB" altLang="en-US">
                <a:latin typeface="Arial" panose="020B0604020202020204" pitchFamily="34" charset="0"/>
              </a:rPr>
              <a:t> conclusions, often resulting from the </a:t>
            </a:r>
            <a:r>
              <a:rPr lang="en-GB" altLang="en-US">
                <a:latin typeface="Arial" panose="020B0604020202020204" pitchFamily="34" charset="0"/>
                <a:hlinkClick r:id="rId7" tooltip="Publish or perish"/>
              </a:rPr>
              <a:t>pressure to publish</a:t>
            </a:r>
            <a:r>
              <a:rPr lang="en-GB" altLang="en-US">
                <a:latin typeface="Arial" panose="020B0604020202020204" pitchFamily="34" charset="0"/>
              </a:rPr>
              <a:t> or the author's own </a:t>
            </a:r>
            <a:r>
              <a:rPr lang="en-GB" altLang="en-US">
                <a:latin typeface="Arial" panose="020B0604020202020204" pitchFamily="34" charset="0"/>
                <a:hlinkClick r:id="rId8" tooltip="Confirmation bias"/>
              </a:rPr>
              <a:t>confirmation bias</a:t>
            </a:r>
            <a:r>
              <a:rPr lang="en-GB" altLang="en-US">
                <a:latin typeface="Arial" panose="020B0604020202020204" pitchFamily="34" charset="0"/>
              </a:rPr>
              <a:t>, are an inherent hazard in the field, requiring a certain degree of </a:t>
            </a:r>
            <a:r>
              <a:rPr lang="en-GB" altLang="en-US">
                <a:latin typeface="Arial" panose="020B0604020202020204" pitchFamily="34" charset="0"/>
                <a:hlinkClick r:id="rId9" tooltip="Skepticism"/>
              </a:rPr>
              <a:t>skepticism</a:t>
            </a:r>
            <a:r>
              <a:rPr lang="en-GB" altLang="en-US">
                <a:latin typeface="Arial" panose="020B0604020202020204" pitchFamily="34" charset="0"/>
              </a:rPr>
              <a:t> on the part of readers. (Simmons, Joseph; Nelson, Leif; Simonsohn, Uri (November 2011). </a:t>
            </a:r>
            <a:r>
              <a:rPr lang="en-GB" altLang="en-US">
                <a:latin typeface="Arial" panose="020B0604020202020204" pitchFamily="34" charset="0"/>
                <a:hlinkClick r:id="rId10"/>
              </a:rPr>
              <a:t>"False-Positive Psychology: Undisclosed Flexibility in Data Collection and Analysis Allows Presenting Anything as Significant"</a:t>
            </a:r>
            <a:r>
              <a:rPr lang="en-GB" altLang="en-US">
                <a:latin typeface="Arial" panose="020B0604020202020204" pitchFamily="34" charset="0"/>
              </a:rPr>
              <a:t>. </a:t>
            </a:r>
            <a:r>
              <a:rPr lang="en-GB" altLang="en-US" i="1">
                <a:latin typeface="Arial" panose="020B0604020202020204" pitchFamily="34" charset="0"/>
                <a:hlinkClick r:id="rId11" tooltip="Psychological Science"/>
              </a:rPr>
              <a:t>Psychological Science</a:t>
            </a:r>
            <a:r>
              <a:rPr lang="en-GB" altLang="en-US">
                <a:latin typeface="Arial" panose="020B0604020202020204" pitchFamily="34" charset="0"/>
              </a:rPr>
              <a:t>. Washington DC: </a:t>
            </a:r>
            <a:r>
              <a:rPr lang="en-GB" altLang="en-US">
                <a:latin typeface="Arial" panose="020B0604020202020204" pitchFamily="34" charset="0"/>
                <a:hlinkClick r:id="rId12" tooltip="Association for Psychological Science"/>
              </a:rPr>
              <a:t>Association for Psychological Science</a:t>
            </a:r>
            <a:r>
              <a:rPr lang="en-GB" altLang="en-US">
                <a:latin typeface="Arial" panose="020B0604020202020204" pitchFamily="34" charset="0"/>
              </a:rPr>
              <a:t>. </a:t>
            </a:r>
            <a:r>
              <a:rPr lang="en-GB" altLang="en-US" b="1">
                <a:latin typeface="Arial" panose="020B0604020202020204" pitchFamily="34" charset="0"/>
              </a:rPr>
              <a:t>22</a:t>
            </a:r>
            <a:r>
              <a:rPr lang="en-GB" altLang="en-US">
                <a:latin typeface="Arial" panose="020B0604020202020204" pitchFamily="34" charset="0"/>
              </a:rPr>
              <a:t> (11): 1359–1366. )</a:t>
            </a:r>
          </a:p>
        </p:txBody>
      </p:sp>
      <p:sp>
        <p:nvSpPr>
          <p:cNvPr id="21508" name="Slide Number Placeholder 3">
            <a:extLst>
              <a:ext uri="{FF2B5EF4-FFF2-40B4-BE49-F238E27FC236}">
                <a16:creationId xmlns:a16="http://schemas.microsoft.com/office/drawing/2014/main" id="{0DCA7132-757B-3FC4-F159-5B0E602DD5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fld id="{0DAD0FAD-E706-4283-9CB4-11B6A3DC9226}" type="slidenum">
              <a:rPr lang="en-US" altLang="en-US" sz="1200"/>
              <a:pPr/>
              <a:t>10</a:t>
            </a:fld>
            <a:endParaRPr lang="en-US" altLang="en-US" sz="1200"/>
          </a:p>
        </p:txBody>
      </p:sp>
    </p:spTree>
    <p:extLst>
      <p:ext uri="{BB962C8B-B14F-4D97-AF65-F5344CB8AC3E}">
        <p14:creationId xmlns:p14="http://schemas.microsoft.com/office/powerpoint/2010/main" val="3501959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74</a:t>
            </a:fld>
            <a:endParaRPr lang="en-GB"/>
          </a:p>
        </p:txBody>
      </p:sp>
    </p:spTree>
    <p:extLst>
      <p:ext uri="{BB962C8B-B14F-4D97-AF65-F5344CB8AC3E}">
        <p14:creationId xmlns:p14="http://schemas.microsoft.com/office/powerpoint/2010/main" val="4125939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75</a:t>
            </a:fld>
            <a:endParaRPr lang="en-GB"/>
          </a:p>
        </p:txBody>
      </p:sp>
    </p:spTree>
    <p:extLst>
      <p:ext uri="{BB962C8B-B14F-4D97-AF65-F5344CB8AC3E}">
        <p14:creationId xmlns:p14="http://schemas.microsoft.com/office/powerpoint/2010/main" val="662435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76</a:t>
            </a:fld>
            <a:endParaRPr lang="en-GB"/>
          </a:p>
        </p:txBody>
      </p:sp>
    </p:spTree>
    <p:extLst>
      <p:ext uri="{BB962C8B-B14F-4D97-AF65-F5344CB8AC3E}">
        <p14:creationId xmlns:p14="http://schemas.microsoft.com/office/powerpoint/2010/main" val="3517437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seems to be a “’Pass the buck’, ‘or don’t give a f##k’” approach to Evidence Synthesis in Conservation and the Environment</a:t>
            </a:r>
          </a:p>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86</a:t>
            </a:fld>
            <a:endParaRPr lang="en-GB"/>
          </a:p>
        </p:txBody>
      </p:sp>
    </p:spTree>
    <p:extLst>
      <p:ext uri="{BB962C8B-B14F-4D97-AF65-F5344CB8AC3E}">
        <p14:creationId xmlns:p14="http://schemas.microsoft.com/office/powerpoint/2010/main" val="2568099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96</a:t>
            </a:fld>
            <a:endParaRPr lang="en-GB"/>
          </a:p>
        </p:txBody>
      </p:sp>
    </p:spTree>
    <p:extLst>
      <p:ext uri="{BB962C8B-B14F-4D97-AF65-F5344CB8AC3E}">
        <p14:creationId xmlns:p14="http://schemas.microsoft.com/office/powerpoint/2010/main" val="617791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97</a:t>
            </a:fld>
            <a:endParaRPr lang="en-GB"/>
          </a:p>
        </p:txBody>
      </p:sp>
    </p:spTree>
    <p:extLst>
      <p:ext uri="{BB962C8B-B14F-4D97-AF65-F5344CB8AC3E}">
        <p14:creationId xmlns:p14="http://schemas.microsoft.com/office/powerpoint/2010/main" val="1534924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prediction interval can be defined as the interval in which the effect size of a new study would fall if this study was selected at random from the same population of the studies already included in the meta-analysis. This gives some indication of the uncertainty in the pooled estimate.</a:t>
            </a:r>
          </a:p>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98</a:t>
            </a:fld>
            <a:endParaRPr lang="en-GB"/>
          </a:p>
        </p:txBody>
      </p:sp>
    </p:spTree>
    <p:extLst>
      <p:ext uri="{BB962C8B-B14F-4D97-AF65-F5344CB8AC3E}">
        <p14:creationId xmlns:p14="http://schemas.microsoft.com/office/powerpoint/2010/main" val="1098958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99</a:t>
            </a:fld>
            <a:endParaRPr lang="en-GB"/>
          </a:p>
        </p:txBody>
      </p:sp>
    </p:spTree>
    <p:extLst>
      <p:ext uri="{BB962C8B-B14F-4D97-AF65-F5344CB8AC3E}">
        <p14:creationId xmlns:p14="http://schemas.microsoft.com/office/powerpoint/2010/main" val="390009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100</a:t>
            </a:fld>
            <a:endParaRPr lang="en-GB"/>
          </a:p>
        </p:txBody>
      </p:sp>
    </p:spTree>
    <p:extLst>
      <p:ext uri="{BB962C8B-B14F-4D97-AF65-F5344CB8AC3E}">
        <p14:creationId xmlns:p14="http://schemas.microsoft.com/office/powerpoint/2010/main" val="1327515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101</a:t>
            </a:fld>
            <a:endParaRPr lang="en-GB"/>
          </a:p>
        </p:txBody>
      </p:sp>
    </p:spTree>
    <p:extLst>
      <p:ext uri="{BB962C8B-B14F-4D97-AF65-F5344CB8AC3E}">
        <p14:creationId xmlns:p14="http://schemas.microsoft.com/office/powerpoint/2010/main" val="375213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D32386B-FB24-24EF-9246-A6CE1A8A6E01}"/>
              </a:ext>
            </a:extLst>
          </p:cNvPr>
          <p:cNvSpPr>
            <a:spLocks noGrp="1" noRot="1" noChangeAspect="1" noTextEdit="1"/>
          </p:cNvSpPr>
          <p:nvPr>
            <p:ph type="sldImg"/>
          </p:nvPr>
        </p:nvSpPr>
        <p:spPr>
          <a:xfrm>
            <a:off x="381000" y="685800"/>
            <a:ext cx="6096000" cy="3429000"/>
          </a:xfrm>
          <a:ln/>
        </p:spPr>
      </p:sp>
      <p:sp>
        <p:nvSpPr>
          <p:cNvPr id="23555" name="Notes Placeholder 2">
            <a:extLst>
              <a:ext uri="{FF2B5EF4-FFF2-40B4-BE49-F238E27FC236}">
                <a16:creationId xmlns:a16="http://schemas.microsoft.com/office/drawing/2014/main" id="{3D0FF2B0-CFCA-D7B7-2333-6C6F71E829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98F93C3D-3FC7-1C00-C3D3-BF0E4A1773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fld id="{ED129BF8-E91A-4F78-A669-71B29A7753D0}" type="slidenum">
              <a:rPr lang="en-US" altLang="en-US" sz="1200"/>
              <a:pPr/>
              <a:t>11</a:t>
            </a:fld>
            <a:endParaRPr lang="en-US" altLang="en-US" sz="1200"/>
          </a:p>
        </p:txBody>
      </p:sp>
    </p:spTree>
    <p:extLst>
      <p:ext uri="{BB962C8B-B14F-4D97-AF65-F5344CB8AC3E}">
        <p14:creationId xmlns:p14="http://schemas.microsoft.com/office/powerpoint/2010/main" val="3222969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102</a:t>
            </a:fld>
            <a:endParaRPr lang="en-GB"/>
          </a:p>
        </p:txBody>
      </p:sp>
    </p:spTree>
    <p:extLst>
      <p:ext uri="{BB962C8B-B14F-4D97-AF65-F5344CB8AC3E}">
        <p14:creationId xmlns:p14="http://schemas.microsoft.com/office/powerpoint/2010/main" val="2410947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875BAA-C2FD-48E7-B4F1-DB854F4F330C}" type="slidenum">
              <a:rPr lang="en-GB" smtClean="0"/>
              <a:t>103</a:t>
            </a:fld>
            <a:endParaRPr lang="en-GB"/>
          </a:p>
        </p:txBody>
      </p:sp>
    </p:spTree>
    <p:extLst>
      <p:ext uri="{BB962C8B-B14F-4D97-AF65-F5344CB8AC3E}">
        <p14:creationId xmlns:p14="http://schemas.microsoft.com/office/powerpoint/2010/main" val="2084589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noProof="0" dirty="0"/>
              <a:t>Floods have massive implications in terms of cost. Lives and livelihoods are damaged by floods. What interventions work. Recently the UK EA suggested that planting trees could help solve the flooding crisis in the north of England. So our question is can planting trees reduce flooding</a:t>
            </a:r>
          </a:p>
        </p:txBody>
      </p:sp>
      <p:sp>
        <p:nvSpPr>
          <p:cNvPr id="4" name="Slide Number Placeholder 3"/>
          <p:cNvSpPr>
            <a:spLocks noGrp="1"/>
          </p:cNvSpPr>
          <p:nvPr>
            <p:ph type="sldNum" sz="quarter" idx="5"/>
          </p:nvPr>
        </p:nvSpPr>
        <p:spPr/>
        <p:txBody>
          <a:bodyPr/>
          <a:lstStyle/>
          <a:p>
            <a:fld id="{BE5F7279-D211-485B-B2B5-08EDCAB56207}" type="slidenum">
              <a:rPr lang="en-GB" smtClean="0"/>
              <a:t>105</a:t>
            </a:fld>
            <a:endParaRPr lang="en-GB"/>
          </a:p>
        </p:txBody>
      </p:sp>
    </p:spTree>
    <p:extLst>
      <p:ext uri="{BB962C8B-B14F-4D97-AF65-F5344CB8AC3E}">
        <p14:creationId xmlns:p14="http://schemas.microsoft.com/office/powerpoint/2010/main" val="235379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8369005-6F2F-673D-4C1D-001EDFC24350}"/>
              </a:ext>
            </a:extLst>
          </p:cNvPr>
          <p:cNvSpPr>
            <a:spLocks noGrp="1" noRot="1" noChangeAspect="1" noTextEdit="1"/>
          </p:cNvSpPr>
          <p:nvPr>
            <p:ph type="sldImg"/>
          </p:nvPr>
        </p:nvSpPr>
        <p:spPr>
          <a:xfrm>
            <a:off x="381000" y="685800"/>
            <a:ext cx="6096000" cy="3429000"/>
          </a:xfrm>
          <a:ln/>
        </p:spPr>
      </p:sp>
      <p:sp>
        <p:nvSpPr>
          <p:cNvPr id="25603" name="Notes Placeholder 2">
            <a:extLst>
              <a:ext uri="{FF2B5EF4-FFF2-40B4-BE49-F238E27FC236}">
                <a16:creationId xmlns:a16="http://schemas.microsoft.com/office/drawing/2014/main" id="{AEF2352C-B8B2-BC94-C72F-2184CF6F3C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C68B3FC6-1256-4973-55CD-DEDFB02140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fld id="{B2CBAE84-C071-4DD6-B1C7-06BBBF03C9D2}" type="slidenum">
              <a:rPr lang="en-US" altLang="en-US" sz="1200"/>
              <a:pPr/>
              <a:t>12</a:t>
            </a:fld>
            <a:endParaRPr lang="en-US" altLang="en-US" sz="1200"/>
          </a:p>
        </p:txBody>
      </p:sp>
    </p:spTree>
    <p:extLst>
      <p:ext uri="{BB962C8B-B14F-4D97-AF65-F5344CB8AC3E}">
        <p14:creationId xmlns:p14="http://schemas.microsoft.com/office/powerpoint/2010/main" val="318132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05DE5C18-C441-2147-112F-8B1A30FCB3D8}"/>
              </a:ext>
            </a:extLst>
          </p:cNvPr>
          <p:cNvSpPr>
            <a:spLocks noGrp="1" noRot="1" noChangeAspect="1" noTextEdit="1"/>
          </p:cNvSpPr>
          <p:nvPr>
            <p:ph type="sldImg"/>
          </p:nvPr>
        </p:nvSpPr>
        <p:spPr>
          <a:xfrm>
            <a:off x="381000" y="685800"/>
            <a:ext cx="6096000" cy="3429000"/>
          </a:xfrm>
          <a:ln/>
        </p:spPr>
      </p:sp>
      <p:sp>
        <p:nvSpPr>
          <p:cNvPr id="27651" name="Notes Placeholder 2">
            <a:extLst>
              <a:ext uri="{FF2B5EF4-FFF2-40B4-BE49-F238E27FC236}">
                <a16:creationId xmlns:a16="http://schemas.microsoft.com/office/drawing/2014/main" id="{E7CEF99D-05AC-F1E8-26B4-8E000C33EF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27652" name="Slide Number Placeholder 3">
            <a:extLst>
              <a:ext uri="{FF2B5EF4-FFF2-40B4-BE49-F238E27FC236}">
                <a16:creationId xmlns:a16="http://schemas.microsoft.com/office/drawing/2014/main" id="{F08DD24C-E918-8A25-7EB4-2451E84C06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fld id="{A540AA10-B650-4F23-AF68-E5D024D92173}" type="slidenum">
              <a:rPr lang="en-US" altLang="en-US" sz="1200"/>
              <a:pPr/>
              <a:t>13</a:t>
            </a:fld>
            <a:endParaRPr lang="en-US" altLang="en-US" sz="1200"/>
          </a:p>
        </p:txBody>
      </p:sp>
    </p:spTree>
    <p:extLst>
      <p:ext uri="{BB962C8B-B14F-4D97-AF65-F5344CB8AC3E}">
        <p14:creationId xmlns:p14="http://schemas.microsoft.com/office/powerpoint/2010/main" val="93665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1EBC17E-6DD8-2E82-5CFF-A9AA39D25234}"/>
              </a:ext>
            </a:extLst>
          </p:cNvPr>
          <p:cNvSpPr>
            <a:spLocks noGrp="1" noRot="1" noChangeAspect="1" noTextEdit="1"/>
          </p:cNvSpPr>
          <p:nvPr>
            <p:ph type="sldImg"/>
          </p:nvPr>
        </p:nvSpPr>
        <p:spPr>
          <a:xfrm>
            <a:off x="381000" y="685800"/>
            <a:ext cx="6096000" cy="3429000"/>
          </a:xfrm>
          <a:ln/>
        </p:spPr>
      </p:sp>
      <p:sp>
        <p:nvSpPr>
          <p:cNvPr id="29699" name="Notes Placeholder 2">
            <a:extLst>
              <a:ext uri="{FF2B5EF4-FFF2-40B4-BE49-F238E27FC236}">
                <a16:creationId xmlns:a16="http://schemas.microsoft.com/office/drawing/2014/main" id="{7B352E90-CAA5-8B5E-8C5A-6F8547236C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29700" name="Slide Number Placeholder 3">
            <a:extLst>
              <a:ext uri="{FF2B5EF4-FFF2-40B4-BE49-F238E27FC236}">
                <a16:creationId xmlns:a16="http://schemas.microsoft.com/office/drawing/2014/main" id="{F8BB440D-6F3C-1E1F-EC6D-9264D49E0F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fld id="{C2CD28DE-021B-4D1E-91D2-B75CE5DE413C}" type="slidenum">
              <a:rPr lang="en-US" altLang="en-US" sz="1200"/>
              <a:pPr/>
              <a:t>14</a:t>
            </a:fld>
            <a:endParaRPr lang="en-US" altLang="en-US" sz="1200"/>
          </a:p>
        </p:txBody>
      </p:sp>
    </p:spTree>
    <p:extLst>
      <p:ext uri="{BB962C8B-B14F-4D97-AF65-F5344CB8AC3E}">
        <p14:creationId xmlns:p14="http://schemas.microsoft.com/office/powerpoint/2010/main" val="212401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F0A884D5-34E9-7BDB-B7E3-7D99F5F22B91}"/>
              </a:ext>
            </a:extLst>
          </p:cNvPr>
          <p:cNvSpPr>
            <a:spLocks noGrp="1" noRot="1" noChangeAspect="1" noTextEdit="1"/>
          </p:cNvSpPr>
          <p:nvPr>
            <p:ph type="sldImg"/>
          </p:nvPr>
        </p:nvSpPr>
        <p:spPr>
          <a:xfrm>
            <a:off x="381000" y="685800"/>
            <a:ext cx="6096000" cy="3429000"/>
          </a:xfrm>
          <a:ln/>
        </p:spPr>
      </p:sp>
      <p:sp>
        <p:nvSpPr>
          <p:cNvPr id="31747" name="Notes Placeholder 2">
            <a:extLst>
              <a:ext uri="{FF2B5EF4-FFF2-40B4-BE49-F238E27FC236}">
                <a16:creationId xmlns:a16="http://schemas.microsoft.com/office/drawing/2014/main" id="{F703C033-6FB6-7D8F-9ED1-B38205DE5F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82A7FDE8-4BB8-1022-F68D-A1A837CFB1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fld id="{E45EBBDE-DDBA-4B65-BCF8-3911EE47B644}" type="slidenum">
              <a:rPr lang="en-US" altLang="en-US" sz="1200"/>
              <a:pPr/>
              <a:t>15</a:t>
            </a:fld>
            <a:endParaRPr lang="en-US" altLang="en-US" sz="1200"/>
          </a:p>
        </p:txBody>
      </p:sp>
    </p:spTree>
    <p:extLst>
      <p:ext uri="{BB962C8B-B14F-4D97-AF65-F5344CB8AC3E}">
        <p14:creationId xmlns:p14="http://schemas.microsoft.com/office/powerpoint/2010/main" val="3568584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p>
        </p:txBody>
      </p:sp>
      <p:sp>
        <p:nvSpPr>
          <p:cNvPr id="4" name="Slide Number Placeholder 3"/>
          <p:cNvSpPr>
            <a:spLocks noGrp="1"/>
          </p:cNvSpPr>
          <p:nvPr>
            <p:ph type="sldNum" sz="quarter" idx="5"/>
          </p:nvPr>
        </p:nvSpPr>
        <p:spPr/>
        <p:txBody>
          <a:bodyPr/>
          <a:lstStyle/>
          <a:p>
            <a:fld id="{07875BAA-C2FD-48E7-B4F1-DB854F4F330C}" type="slidenum">
              <a:rPr lang="en-GB" smtClean="0"/>
              <a:t>39</a:t>
            </a:fld>
            <a:endParaRPr lang="en-GB"/>
          </a:p>
        </p:txBody>
      </p:sp>
    </p:spTree>
    <p:extLst>
      <p:ext uri="{BB962C8B-B14F-4D97-AF65-F5344CB8AC3E}">
        <p14:creationId xmlns:p14="http://schemas.microsoft.com/office/powerpoint/2010/main" val="167366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DA1E-07FD-4D06-A042-E3FF46ADF7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2506ADC-55DB-0E7E-8BE7-8CBAC6CD8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AE60A96-F755-6527-2CA0-48A5F5FC1262}"/>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5" name="Footer Placeholder 4">
            <a:extLst>
              <a:ext uri="{FF2B5EF4-FFF2-40B4-BE49-F238E27FC236}">
                <a16:creationId xmlns:a16="http://schemas.microsoft.com/office/drawing/2014/main" id="{5379C3BE-BD3B-47F6-A39C-40E3068772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0D3E45-E313-A58D-FAD7-FC7444DEB8D6}"/>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89326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3E5A-0E18-5EEC-409E-A26215053C2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C795C2-2C93-7019-A67B-45BC55B3F0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9BA724-68AA-5D0D-3F83-B2A3E8557D79}"/>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5" name="Footer Placeholder 4">
            <a:extLst>
              <a:ext uri="{FF2B5EF4-FFF2-40B4-BE49-F238E27FC236}">
                <a16:creationId xmlns:a16="http://schemas.microsoft.com/office/drawing/2014/main" id="{D1F13ADA-76FD-D298-ADB6-FC1CF27A2E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F6C36D-0162-4A47-B5C6-673486A307AA}"/>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1575612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A8FB75-15A1-8631-5633-58D5A40AA6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870184-F06C-F0BC-A889-3E03BDEE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1A16BA-2AA0-9CBC-9894-089F1E7326E3}"/>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5" name="Footer Placeholder 4">
            <a:extLst>
              <a:ext uri="{FF2B5EF4-FFF2-40B4-BE49-F238E27FC236}">
                <a16:creationId xmlns:a16="http://schemas.microsoft.com/office/drawing/2014/main" id="{1429E781-8B24-B59D-55C3-19AD60A05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DC6C3E-08CF-5674-A9A5-BB3B475481B9}"/>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2809731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95D3-68D2-5675-945A-DCBDF79BC0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551DB21-2AC9-736A-747D-04E469A0CE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9B5B75-5E3E-B3ED-86E1-DF04FE0EBF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A5C16E-55FB-D423-345A-10673C76EB4C}"/>
              </a:ext>
            </a:extLst>
          </p:cNvPr>
          <p:cNvSpPr>
            <a:spLocks noGrp="1"/>
          </p:cNvSpPr>
          <p:nvPr>
            <p:ph type="dt" sz="half" idx="10"/>
          </p:nvPr>
        </p:nvSpPr>
        <p:spPr/>
        <p:txBody>
          <a:bodyPr/>
          <a:lstStyle/>
          <a:p>
            <a:fld id="{960790E3-5CDD-462E-839A-25BF8CF6E918}" type="datetimeFigureOut">
              <a:rPr lang="en-GB" smtClean="0"/>
              <a:t>23/04/2025</a:t>
            </a:fld>
            <a:endParaRPr lang="en-GB"/>
          </a:p>
        </p:txBody>
      </p:sp>
      <p:sp>
        <p:nvSpPr>
          <p:cNvPr id="6" name="Footer Placeholder 5">
            <a:extLst>
              <a:ext uri="{FF2B5EF4-FFF2-40B4-BE49-F238E27FC236}">
                <a16:creationId xmlns:a16="http://schemas.microsoft.com/office/drawing/2014/main" id="{DB901725-A197-607C-5443-AF0D763B70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0C5D8A-11EC-CD0D-994F-A264E8E0C603}"/>
              </a:ext>
            </a:extLst>
          </p:cNvPr>
          <p:cNvSpPr>
            <a:spLocks noGrp="1"/>
          </p:cNvSpPr>
          <p:nvPr>
            <p:ph type="sldNum" sz="quarter" idx="12"/>
          </p:nvPr>
        </p:nvSpPr>
        <p:spPr/>
        <p:txBody>
          <a:bodyPr/>
          <a:lstStyle/>
          <a:p>
            <a:fld id="{3825737B-C75B-4897-9AC4-D2ACEF88E10E}" type="slidenum">
              <a:rPr lang="en-GB" smtClean="0"/>
              <a:t>‹#›</a:t>
            </a:fld>
            <a:endParaRPr lang="en-GB"/>
          </a:p>
        </p:txBody>
      </p:sp>
    </p:spTree>
    <p:extLst>
      <p:ext uri="{BB962C8B-B14F-4D97-AF65-F5344CB8AC3E}">
        <p14:creationId xmlns:p14="http://schemas.microsoft.com/office/powerpoint/2010/main" val="2672612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89E5-D6C3-0F19-4084-14AA28FDA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4B2E0E3-DC76-0F3A-D8E6-2157634EA4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66F9E5-EFD2-B78D-8F2D-E73E92ADDEFF}"/>
              </a:ext>
            </a:extLst>
          </p:cNvPr>
          <p:cNvSpPr>
            <a:spLocks noGrp="1"/>
          </p:cNvSpPr>
          <p:nvPr>
            <p:ph type="dt" sz="half" idx="10"/>
          </p:nvPr>
        </p:nvSpPr>
        <p:spPr/>
        <p:txBody>
          <a:bodyPr/>
          <a:lstStyle/>
          <a:p>
            <a:fld id="{960790E3-5CDD-462E-839A-25BF8CF6E918}" type="datetimeFigureOut">
              <a:rPr lang="en-GB" smtClean="0"/>
              <a:t>23/04/2025</a:t>
            </a:fld>
            <a:endParaRPr lang="en-GB"/>
          </a:p>
        </p:txBody>
      </p:sp>
      <p:sp>
        <p:nvSpPr>
          <p:cNvPr id="5" name="Footer Placeholder 4">
            <a:extLst>
              <a:ext uri="{FF2B5EF4-FFF2-40B4-BE49-F238E27FC236}">
                <a16:creationId xmlns:a16="http://schemas.microsoft.com/office/drawing/2014/main" id="{62CC038F-5A07-CE0F-3C48-900B751F43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8A8097-1B43-451E-1A19-C9B6DBAC72DB}"/>
              </a:ext>
            </a:extLst>
          </p:cNvPr>
          <p:cNvSpPr>
            <a:spLocks noGrp="1"/>
          </p:cNvSpPr>
          <p:nvPr>
            <p:ph type="sldNum" sz="quarter" idx="12"/>
          </p:nvPr>
        </p:nvSpPr>
        <p:spPr/>
        <p:txBody>
          <a:bodyPr/>
          <a:lstStyle/>
          <a:p>
            <a:fld id="{3825737B-C75B-4897-9AC4-D2ACEF88E10E}" type="slidenum">
              <a:rPr lang="en-GB" smtClean="0"/>
              <a:t>‹#›</a:t>
            </a:fld>
            <a:endParaRPr lang="en-GB"/>
          </a:p>
        </p:txBody>
      </p:sp>
    </p:spTree>
    <p:extLst>
      <p:ext uri="{BB962C8B-B14F-4D97-AF65-F5344CB8AC3E}">
        <p14:creationId xmlns:p14="http://schemas.microsoft.com/office/powerpoint/2010/main" val="3968535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F8FBC6-90F9-9D97-A74C-B5BB33D24C85}"/>
              </a:ext>
            </a:extLst>
          </p:cNvPr>
          <p:cNvSpPr>
            <a:spLocks noGrp="1"/>
          </p:cNvSpPr>
          <p:nvPr>
            <p:ph type="dt" sz="half" idx="10"/>
          </p:nvPr>
        </p:nvSpPr>
        <p:spPr/>
        <p:txBody>
          <a:bodyPr/>
          <a:lstStyle/>
          <a:p>
            <a:fld id="{960790E3-5CDD-462E-839A-25BF8CF6E918}" type="datetimeFigureOut">
              <a:rPr lang="en-GB" smtClean="0"/>
              <a:t>23/04/2025</a:t>
            </a:fld>
            <a:endParaRPr lang="en-GB"/>
          </a:p>
        </p:txBody>
      </p:sp>
      <p:sp>
        <p:nvSpPr>
          <p:cNvPr id="3" name="Footer Placeholder 2">
            <a:extLst>
              <a:ext uri="{FF2B5EF4-FFF2-40B4-BE49-F238E27FC236}">
                <a16:creationId xmlns:a16="http://schemas.microsoft.com/office/drawing/2014/main" id="{C277E819-FE15-679B-72A7-12D21C38F6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7D6405B-F3E2-B3A8-58AD-63246351B595}"/>
              </a:ext>
            </a:extLst>
          </p:cNvPr>
          <p:cNvSpPr>
            <a:spLocks noGrp="1"/>
          </p:cNvSpPr>
          <p:nvPr>
            <p:ph type="sldNum" sz="quarter" idx="12"/>
          </p:nvPr>
        </p:nvSpPr>
        <p:spPr/>
        <p:txBody>
          <a:bodyPr/>
          <a:lstStyle/>
          <a:p>
            <a:fld id="{3825737B-C75B-4897-9AC4-D2ACEF88E10E}" type="slidenum">
              <a:rPr lang="en-GB" smtClean="0"/>
              <a:t>‹#›</a:t>
            </a:fld>
            <a:endParaRPr lang="en-GB"/>
          </a:p>
        </p:txBody>
      </p:sp>
    </p:spTree>
    <p:extLst>
      <p:ext uri="{BB962C8B-B14F-4D97-AF65-F5344CB8AC3E}">
        <p14:creationId xmlns:p14="http://schemas.microsoft.com/office/powerpoint/2010/main" val="381816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6362-84CA-C088-A61A-B0F53F4C5C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1330D5D-DD92-0657-F1AF-16090E922A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886DB4-BAF4-2408-2EF1-098D68C83F72}"/>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5" name="Footer Placeholder 4">
            <a:extLst>
              <a:ext uri="{FF2B5EF4-FFF2-40B4-BE49-F238E27FC236}">
                <a16:creationId xmlns:a16="http://schemas.microsoft.com/office/drawing/2014/main" id="{3B41BF52-F67B-9FDD-F1BB-237B8CAFF2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883730-47E7-4BA1-2263-853B256379DE}"/>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3723052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p>
        </p:txBody>
      </p:sp>
      <p:sp>
        <p:nvSpPr>
          <p:cNvPr id="3" name="Content Placeholder 2"/>
          <p:cNvSpPr>
            <a:spLocks noGrp="1"/>
          </p:cNvSpPr>
          <p:nvPr>
            <p:ph sz="half" idx="1"/>
          </p:nvPr>
        </p:nvSpPr>
        <p:spPr>
          <a:xfrm>
            <a:off x="609962" y="1596793"/>
            <a:ext cx="5399159" cy="4744301"/>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p>
        </p:txBody>
      </p:sp>
      <p:sp>
        <p:nvSpPr>
          <p:cNvPr id="4" name="Content Placeholder 3"/>
          <p:cNvSpPr>
            <a:spLocks noGrp="1"/>
          </p:cNvSpPr>
          <p:nvPr>
            <p:ph sz="half" idx="2"/>
          </p:nvPr>
        </p:nvSpPr>
        <p:spPr>
          <a:xfrm>
            <a:off x="6182879" y="1596793"/>
            <a:ext cx="5399160" cy="4744301"/>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p>
        </p:txBody>
      </p:sp>
    </p:spTree>
    <p:extLst>
      <p:ext uri="{BB962C8B-B14F-4D97-AF65-F5344CB8AC3E}">
        <p14:creationId xmlns:p14="http://schemas.microsoft.com/office/powerpoint/2010/main" val="3917112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p>
        </p:txBody>
      </p:sp>
      <p:sp>
        <p:nvSpPr>
          <p:cNvPr id="3" name="Content Placeholder 2"/>
          <p:cNvSpPr>
            <a:spLocks noGrp="1"/>
          </p:cNvSpPr>
          <p:nvPr>
            <p:ph idx="1"/>
          </p:nvPr>
        </p:nvSpPr>
        <p:spPr>
          <a:xfrm>
            <a:off x="609963" y="1596792"/>
            <a:ext cx="10972076" cy="489114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43279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6362-84CA-C088-A61A-B0F53F4C5C9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1330D5D-DD92-0657-F1AF-16090E922A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886DB4-BAF4-2408-2EF1-098D68C83F72}"/>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5" name="Footer Placeholder 4">
            <a:extLst>
              <a:ext uri="{FF2B5EF4-FFF2-40B4-BE49-F238E27FC236}">
                <a16:creationId xmlns:a16="http://schemas.microsoft.com/office/drawing/2014/main" id="{3B41BF52-F67B-9FDD-F1BB-237B8CAFF2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883730-47E7-4BA1-2263-853B256379DE}"/>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174060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5187-E49B-4684-DB96-3DDF49712D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F695CF5-B348-F188-0BB2-A160DD449F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274374-D4F9-2FB1-7979-954826450C7F}"/>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5" name="Footer Placeholder 4">
            <a:extLst>
              <a:ext uri="{FF2B5EF4-FFF2-40B4-BE49-F238E27FC236}">
                <a16:creationId xmlns:a16="http://schemas.microsoft.com/office/drawing/2014/main" id="{66B4D85C-327B-00A4-7340-573AF4387B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28A90F-F366-72B5-159F-0931368DE8DD}"/>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408646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2F4E-1B78-6E24-95AB-8A62A0F0EE5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C8272FC-3984-27F4-FF13-75CA835A3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98C336F-1E86-656D-6496-574BB8ABAC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C16A8E-7CCF-7327-DFD7-ECC7A3D4F510}"/>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6" name="Footer Placeholder 5">
            <a:extLst>
              <a:ext uri="{FF2B5EF4-FFF2-40B4-BE49-F238E27FC236}">
                <a16:creationId xmlns:a16="http://schemas.microsoft.com/office/drawing/2014/main" id="{0286CB31-C063-21B6-FAFB-DA46F893FB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7AF763-ADFD-C135-B698-D04FB85366BB}"/>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241980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EF4F-E1ED-2DE8-ED14-5F14143C841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6A083F-195E-8834-4673-46D37BC652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4488E9-D296-9FD7-F912-27B765A770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7397BD7-5F97-FF98-6141-BC8E60CE6B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9C24E2-3B61-CA24-8F10-BB28CD092D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980EF2A-9165-D66C-3D60-FAC613D0D994}"/>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8" name="Footer Placeholder 7">
            <a:extLst>
              <a:ext uri="{FF2B5EF4-FFF2-40B4-BE49-F238E27FC236}">
                <a16:creationId xmlns:a16="http://schemas.microsoft.com/office/drawing/2014/main" id="{31FAC967-19C1-FCDE-8C0C-2DF1E0F256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B36B88C-8432-508F-4D2E-95834CD182AB}"/>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327677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B970-3D8D-ECEB-99AB-02445740648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C6E3B38-5735-C754-EDFF-808C223987EE}"/>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4" name="Footer Placeholder 3">
            <a:extLst>
              <a:ext uri="{FF2B5EF4-FFF2-40B4-BE49-F238E27FC236}">
                <a16:creationId xmlns:a16="http://schemas.microsoft.com/office/drawing/2014/main" id="{C044D1AE-2150-781E-6B17-AB1D3E9DD3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A3DE31-36ED-E228-F522-DFBA751B7AED}"/>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303243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72223E-DC72-7145-6D85-D2849BE75EB5}"/>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3" name="Footer Placeholder 2">
            <a:extLst>
              <a:ext uri="{FF2B5EF4-FFF2-40B4-BE49-F238E27FC236}">
                <a16:creationId xmlns:a16="http://schemas.microsoft.com/office/drawing/2014/main" id="{2AD07EE8-E3A2-EB83-3436-A36EC5B5A1F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5B73CCA-71D8-221A-F39C-E99C1580C741}"/>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287464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57F3-99E2-AF15-2E8B-789FD8D74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C3798F9-C3CB-B128-D794-3BB1CD3991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EAB1265-5AB4-6A1F-442E-0F2BADFACC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B872C-17A6-480E-B912-52FC5A123E51}"/>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6" name="Footer Placeholder 5">
            <a:extLst>
              <a:ext uri="{FF2B5EF4-FFF2-40B4-BE49-F238E27FC236}">
                <a16:creationId xmlns:a16="http://schemas.microsoft.com/office/drawing/2014/main" id="{66367092-FD08-5CBF-76B2-842F296716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BFEF9-1560-6AC1-B54C-1463DF799D03}"/>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264886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BEE5-4793-45A3-6D1D-DDB2A9513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34BBBFA-A529-6E58-9C79-4BC9B7B3A2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8B3C242-AFDF-8636-0E01-59C363012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7848E-94DA-B2CA-6FB5-FCE83381A33F}"/>
              </a:ext>
            </a:extLst>
          </p:cNvPr>
          <p:cNvSpPr>
            <a:spLocks noGrp="1"/>
          </p:cNvSpPr>
          <p:nvPr>
            <p:ph type="dt" sz="half" idx="10"/>
          </p:nvPr>
        </p:nvSpPr>
        <p:spPr/>
        <p:txBody>
          <a:bodyPr/>
          <a:lstStyle/>
          <a:p>
            <a:fld id="{3FD696BC-D30D-4837-8C9D-8DFD24FBD4AD}" type="datetimeFigureOut">
              <a:rPr lang="en-GB" smtClean="0"/>
              <a:t>23/04/2025</a:t>
            </a:fld>
            <a:endParaRPr lang="en-GB"/>
          </a:p>
        </p:txBody>
      </p:sp>
      <p:sp>
        <p:nvSpPr>
          <p:cNvPr id="6" name="Footer Placeholder 5">
            <a:extLst>
              <a:ext uri="{FF2B5EF4-FFF2-40B4-BE49-F238E27FC236}">
                <a16:creationId xmlns:a16="http://schemas.microsoft.com/office/drawing/2014/main" id="{B6077CAC-37C6-D36A-1097-673150988E6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1E80148-EDD0-C144-E1C3-8AEE48759C9A}"/>
              </a:ext>
            </a:extLst>
          </p:cNvPr>
          <p:cNvSpPr>
            <a:spLocks noGrp="1"/>
          </p:cNvSpPr>
          <p:nvPr>
            <p:ph type="sldNum" sz="quarter" idx="12"/>
          </p:nvPr>
        </p:nvSpPr>
        <p:spPr/>
        <p:txBody>
          <a:bodyPr/>
          <a:lstStyle/>
          <a:p>
            <a:fld id="{8764FE28-71A6-4C80-96C2-501FAF220B21}" type="slidenum">
              <a:rPr lang="en-GB" smtClean="0"/>
              <a:t>‹#›</a:t>
            </a:fld>
            <a:endParaRPr lang="en-GB"/>
          </a:p>
        </p:txBody>
      </p:sp>
    </p:spTree>
    <p:extLst>
      <p:ext uri="{BB962C8B-B14F-4D97-AF65-F5344CB8AC3E}">
        <p14:creationId xmlns:p14="http://schemas.microsoft.com/office/powerpoint/2010/main" val="132185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46D487-872A-1523-DCB1-0C821DF230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124B7BF-88EA-9633-ACAF-2217662983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720652-126C-5D94-49D9-C49BC6929D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696BC-D30D-4837-8C9D-8DFD24FBD4AD}" type="datetimeFigureOut">
              <a:rPr lang="en-GB" smtClean="0"/>
              <a:t>23/04/2025</a:t>
            </a:fld>
            <a:endParaRPr lang="en-GB"/>
          </a:p>
        </p:txBody>
      </p:sp>
      <p:sp>
        <p:nvSpPr>
          <p:cNvPr id="5" name="Footer Placeholder 4">
            <a:extLst>
              <a:ext uri="{FF2B5EF4-FFF2-40B4-BE49-F238E27FC236}">
                <a16:creationId xmlns:a16="http://schemas.microsoft.com/office/drawing/2014/main" id="{A4BB6440-D31A-EF3B-44E8-CF5D4FFDC7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220296-7070-DED9-B5CB-2DE3C08183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4FE28-71A6-4C80-96C2-501FAF220B21}" type="slidenum">
              <a:rPr lang="en-GB" smtClean="0"/>
              <a:t>‹#›</a:t>
            </a:fld>
            <a:endParaRPr lang="en-GB"/>
          </a:p>
        </p:txBody>
      </p:sp>
    </p:spTree>
    <p:extLst>
      <p:ext uri="{BB962C8B-B14F-4D97-AF65-F5344CB8AC3E}">
        <p14:creationId xmlns:p14="http://schemas.microsoft.com/office/powerpoint/2010/main" val="814786011"/>
      </p:ext>
    </p:extLst>
  </p:cSld>
  <p:clrMap bg1="lt1" tx1="dk1" bg2="lt2" tx2="dk2" accent1="accent1" accent2="accent2" accent3="accent3" accent4="accent4" accent5="accent5" accent6="accent6" hlink="hlink" folHlink="folHlink"/>
  <p:sldLayoutIdLst>
    <p:sldLayoutId id="2147483649" r:id="rId1"/>
    <p:sldLayoutId id="2147484155" r:id="rId2"/>
    <p:sldLayoutId id="2147483662" r:id="rId3"/>
    <p:sldLayoutId id="2147483663"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9A6FCC-20C0-3980-C0B1-131332A627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01C171-B0A0-F1E0-4585-607EFA912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0BDA87-3B44-FDE6-27CB-6772E029AB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0790E3-5CDD-462E-839A-25BF8CF6E918}" type="datetimeFigureOut">
              <a:rPr lang="en-GB" smtClean="0"/>
              <a:t>23/04/2025</a:t>
            </a:fld>
            <a:endParaRPr lang="en-GB"/>
          </a:p>
        </p:txBody>
      </p:sp>
      <p:sp>
        <p:nvSpPr>
          <p:cNvPr id="5" name="Footer Placeholder 4">
            <a:extLst>
              <a:ext uri="{FF2B5EF4-FFF2-40B4-BE49-F238E27FC236}">
                <a16:creationId xmlns:a16="http://schemas.microsoft.com/office/drawing/2014/main" id="{EB24A3B0-1ED0-100C-C055-6FC35880AE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16EB2B2-305D-DD3C-68A9-02DE1D61B6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25737B-C75B-4897-9AC4-D2ACEF88E10E}" type="slidenum">
              <a:rPr lang="en-GB" smtClean="0"/>
              <a:t>‹#›</a:t>
            </a:fld>
            <a:endParaRPr lang="en-GB"/>
          </a:p>
        </p:txBody>
      </p:sp>
    </p:spTree>
    <p:extLst>
      <p:ext uri="{BB962C8B-B14F-4D97-AF65-F5344CB8AC3E}">
        <p14:creationId xmlns:p14="http://schemas.microsoft.com/office/powerpoint/2010/main" val="2631251452"/>
      </p:ext>
    </p:extLst>
  </p:cSld>
  <p:clrMap bg1="lt1" tx1="dk1" bg2="lt2" tx2="dk2" accent1="accent1" accent2="accent2" accent3="accent3" accent4="accent4" accent5="accent5" accent6="accent6" hlink="hlink" folHlink="folHlink"/>
  <p:sldLayoutIdLst>
    <p:sldLayoutId id="2147483652" r:id="rId1"/>
    <p:sldLayoutId id="2147483651" r:id="rId2"/>
    <p:sldLayoutId id="2147484156"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32B6F1D-ECEE-AE3D-7EB4-88461F9B0339}"/>
              </a:ext>
            </a:extLst>
          </p:cNvPr>
          <p:cNvSpPr>
            <a:spLocks noGrp="1" noChangeArrowheads="1"/>
          </p:cNvSpPr>
          <p:nvPr>
            <p:ph type="title"/>
          </p:nvPr>
        </p:nvSpPr>
        <p:spPr bwMode="auto">
          <a:xfrm>
            <a:off x="0" y="639293"/>
            <a:ext cx="11582039" cy="92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4000" tIns="52153" rIns="104306" bIns="52153"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8AAD5A5-1C58-2382-9039-09A9E05B15C9}"/>
              </a:ext>
            </a:extLst>
          </p:cNvPr>
          <p:cNvSpPr>
            <a:spLocks noGrp="1" noChangeArrowheads="1"/>
          </p:cNvSpPr>
          <p:nvPr>
            <p:ph type="body" idx="1"/>
          </p:nvPr>
        </p:nvSpPr>
        <p:spPr bwMode="auto">
          <a:xfrm>
            <a:off x="609963" y="1596793"/>
            <a:ext cx="10972076" cy="474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7" descr="logo2_alpha">
            <a:extLst>
              <a:ext uri="{FF2B5EF4-FFF2-40B4-BE49-F238E27FC236}">
                <a16:creationId xmlns:a16="http://schemas.microsoft.com/office/drawing/2014/main" id="{639FD7B1-949E-392D-0F37-528D3641448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169" y="129586"/>
            <a:ext cx="4762047" cy="63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 name="Text Box 20">
            <a:extLst>
              <a:ext uri="{FF2B5EF4-FFF2-40B4-BE49-F238E27FC236}">
                <a16:creationId xmlns:a16="http://schemas.microsoft.com/office/drawing/2014/main" id="{3AC18902-F9A3-5565-CABD-1E4B5D8811D2}"/>
              </a:ext>
            </a:extLst>
          </p:cNvPr>
          <p:cNvSpPr txBox="1">
            <a:spLocks noChangeArrowheads="1"/>
          </p:cNvSpPr>
          <p:nvPr userDrawn="1"/>
        </p:nvSpPr>
        <p:spPr bwMode="auto">
          <a:xfrm>
            <a:off x="121269" y="6607467"/>
            <a:ext cx="11835434" cy="123827"/>
          </a:xfrm>
          <a:prstGeom prst="rect">
            <a:avLst/>
          </a:prstGeom>
          <a:solidFill>
            <a:srgbClr val="E0BB24"/>
          </a:solidFill>
          <a:ln w="9525">
            <a:solidFill>
              <a:srgbClr val="E0BB24"/>
            </a:solidFill>
            <a:miter lim="800000"/>
            <a:headEnd/>
            <a:tailEnd/>
          </a:ln>
          <a:effectLst/>
        </p:spPr>
        <p:txBody>
          <a:bodyPr lIns="146933" tIns="9796" rIns="48978" bIns="9796" anchor="ctr"/>
          <a:lstStyle>
            <a:lvl1pPr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1pPr>
            <a:lvl2pPr marL="742950" indent="-285750"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2pPr>
            <a:lvl3pPr marL="1143000" indent="-228600"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3pPr>
            <a:lvl4pPr marL="1600200" indent="-228600"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4pPr>
            <a:lvl5pPr marL="2057400" indent="-228600"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5pPr>
            <a:lvl6pPr marL="2514600" indent="-228600" defTabSz="1042988" eaLnBrk="0" fontAlgn="base" hangingPunct="0">
              <a:spcBef>
                <a:spcPct val="0"/>
              </a:spcBef>
              <a:spcAft>
                <a:spcPct val="0"/>
              </a:spcAft>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6pPr>
            <a:lvl7pPr marL="2971800" indent="-228600" defTabSz="1042988" eaLnBrk="0" fontAlgn="base" hangingPunct="0">
              <a:spcBef>
                <a:spcPct val="0"/>
              </a:spcBef>
              <a:spcAft>
                <a:spcPct val="0"/>
              </a:spcAft>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7pPr>
            <a:lvl8pPr marL="3429000" indent="-228600" defTabSz="1042988" eaLnBrk="0" fontAlgn="base" hangingPunct="0">
              <a:spcBef>
                <a:spcPct val="0"/>
              </a:spcBef>
              <a:spcAft>
                <a:spcPct val="0"/>
              </a:spcAft>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8pPr>
            <a:lvl9pPr marL="3886200" indent="-228600" defTabSz="1042988" eaLnBrk="0" fontAlgn="base" hangingPunct="0">
              <a:spcBef>
                <a:spcPct val="0"/>
              </a:spcBef>
              <a:spcAft>
                <a:spcPct val="0"/>
              </a:spcAft>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9pPr>
          </a:lstStyle>
          <a:p>
            <a:pPr eaLnBrk="1" hangingPunct="1">
              <a:spcBef>
                <a:spcPct val="50000"/>
              </a:spcBef>
              <a:defRPr/>
            </a:pPr>
            <a:r>
              <a:rPr lang="en-US" altLang="en-US" sz="907" b="0">
                <a:latin typeface="Century Gothic" panose="020B0502020202020204" pitchFamily="34" charset="0"/>
              </a:rPr>
              <a:t>C2 Training Materials – Oslo – May 2011	www.campbellcollaboration.org</a:t>
            </a:r>
          </a:p>
        </p:txBody>
      </p:sp>
    </p:spTree>
  </p:cSld>
  <p:clrMap bg1="lt1" tx1="dk1" bg2="lt2" tx2="dk2" accent1="accent1" accent2="accent2" accent3="accent3" accent4="accent4" accent5="accent5" accent6="accent6" hlink="hlink" folHlink="folHlink"/>
  <p:sldLayoutIdLst>
    <p:sldLayoutId id="2147484132" r:id="rId1"/>
  </p:sldLayoutIdLst>
  <p:txStyles>
    <p:titleStyle>
      <a:lvl1pPr algn="l" defTabSz="1042988" rtl="0" eaLnBrk="0" fontAlgn="base" hangingPunct="0">
        <a:spcBef>
          <a:spcPct val="0"/>
        </a:spcBef>
        <a:spcAft>
          <a:spcPct val="0"/>
        </a:spcAft>
        <a:defRPr sz="3600" b="1">
          <a:solidFill>
            <a:srgbClr val="007298"/>
          </a:solidFill>
          <a:latin typeface="+mj-lt"/>
          <a:ea typeface="MS PGothic" panose="020B0600070205080204" pitchFamily="34" charset="-128"/>
          <a:cs typeface="ＭＳ Ｐゴシック" charset="-128"/>
        </a:defRPr>
      </a:lvl1pPr>
      <a:lvl2pPr algn="l" defTabSz="1042988" rtl="0" eaLnBrk="0" fontAlgn="base" hangingPunct="0">
        <a:spcBef>
          <a:spcPct val="0"/>
        </a:spcBef>
        <a:spcAft>
          <a:spcPct val="0"/>
        </a:spcAft>
        <a:defRPr sz="3600" b="1">
          <a:solidFill>
            <a:srgbClr val="007298"/>
          </a:solidFill>
          <a:latin typeface="Arial Narrow" charset="0"/>
          <a:ea typeface="MS PGothic" panose="020B0600070205080204" pitchFamily="34" charset="-128"/>
          <a:cs typeface="ＭＳ Ｐゴシック" charset="-128"/>
        </a:defRPr>
      </a:lvl2pPr>
      <a:lvl3pPr algn="l" defTabSz="1042988" rtl="0" eaLnBrk="0" fontAlgn="base" hangingPunct="0">
        <a:spcBef>
          <a:spcPct val="0"/>
        </a:spcBef>
        <a:spcAft>
          <a:spcPct val="0"/>
        </a:spcAft>
        <a:defRPr sz="3600" b="1">
          <a:solidFill>
            <a:srgbClr val="007298"/>
          </a:solidFill>
          <a:latin typeface="Arial Narrow" charset="0"/>
          <a:ea typeface="MS PGothic" panose="020B0600070205080204" pitchFamily="34" charset="-128"/>
          <a:cs typeface="ＭＳ Ｐゴシック" charset="-128"/>
        </a:defRPr>
      </a:lvl3pPr>
      <a:lvl4pPr algn="l" defTabSz="1042988" rtl="0" eaLnBrk="0" fontAlgn="base" hangingPunct="0">
        <a:spcBef>
          <a:spcPct val="0"/>
        </a:spcBef>
        <a:spcAft>
          <a:spcPct val="0"/>
        </a:spcAft>
        <a:defRPr sz="3600" b="1">
          <a:solidFill>
            <a:srgbClr val="007298"/>
          </a:solidFill>
          <a:latin typeface="Arial Narrow" charset="0"/>
          <a:ea typeface="MS PGothic" panose="020B0600070205080204" pitchFamily="34" charset="-128"/>
          <a:cs typeface="ＭＳ Ｐゴシック" charset="-128"/>
        </a:defRPr>
      </a:lvl4pPr>
      <a:lvl5pPr algn="l" defTabSz="1042988" rtl="0" eaLnBrk="0" fontAlgn="base" hangingPunct="0">
        <a:spcBef>
          <a:spcPct val="0"/>
        </a:spcBef>
        <a:spcAft>
          <a:spcPct val="0"/>
        </a:spcAft>
        <a:defRPr sz="3600" b="1">
          <a:solidFill>
            <a:srgbClr val="007298"/>
          </a:solidFill>
          <a:latin typeface="Arial Narrow" charset="0"/>
          <a:ea typeface="MS PGothic" panose="020B0600070205080204" pitchFamily="34" charset="-128"/>
          <a:cs typeface="ＭＳ Ｐゴシック" charset="-128"/>
        </a:defRPr>
      </a:lvl5pPr>
      <a:lvl6pPr marL="457200" algn="l" defTabSz="1042988" rtl="0" fontAlgn="base">
        <a:spcBef>
          <a:spcPct val="0"/>
        </a:spcBef>
        <a:spcAft>
          <a:spcPct val="0"/>
        </a:spcAft>
        <a:defRPr sz="3600" b="1">
          <a:solidFill>
            <a:srgbClr val="007298"/>
          </a:solidFill>
          <a:latin typeface="Arial Narrow" charset="0"/>
        </a:defRPr>
      </a:lvl6pPr>
      <a:lvl7pPr marL="914400" algn="l" defTabSz="1042988" rtl="0" fontAlgn="base">
        <a:spcBef>
          <a:spcPct val="0"/>
        </a:spcBef>
        <a:spcAft>
          <a:spcPct val="0"/>
        </a:spcAft>
        <a:defRPr sz="3600" b="1">
          <a:solidFill>
            <a:srgbClr val="007298"/>
          </a:solidFill>
          <a:latin typeface="Arial Narrow" charset="0"/>
        </a:defRPr>
      </a:lvl7pPr>
      <a:lvl8pPr marL="1371600" algn="l" defTabSz="1042988" rtl="0" fontAlgn="base">
        <a:spcBef>
          <a:spcPct val="0"/>
        </a:spcBef>
        <a:spcAft>
          <a:spcPct val="0"/>
        </a:spcAft>
        <a:defRPr sz="3600" b="1">
          <a:solidFill>
            <a:srgbClr val="007298"/>
          </a:solidFill>
          <a:latin typeface="Arial Narrow" charset="0"/>
        </a:defRPr>
      </a:lvl8pPr>
      <a:lvl9pPr marL="1828800" algn="l" defTabSz="1042988" rtl="0" fontAlgn="base">
        <a:spcBef>
          <a:spcPct val="0"/>
        </a:spcBef>
        <a:spcAft>
          <a:spcPct val="0"/>
        </a:spcAft>
        <a:defRPr sz="3600" b="1">
          <a:solidFill>
            <a:srgbClr val="007298"/>
          </a:solidFill>
          <a:latin typeface="Arial Narrow" charset="0"/>
        </a:defRPr>
      </a:lvl9pPr>
    </p:titleStyle>
    <p:bodyStyle>
      <a:lvl1pPr marL="390525" indent="-390525" algn="l" defTabSz="1042988" rtl="0" eaLnBrk="0" fontAlgn="base" hangingPunct="0">
        <a:spcBef>
          <a:spcPct val="20000"/>
        </a:spcBef>
        <a:spcAft>
          <a:spcPct val="0"/>
        </a:spcAft>
        <a:buClr>
          <a:srgbClr val="007298"/>
        </a:buClr>
        <a:buSzPct val="85000"/>
        <a:buChar char="•"/>
        <a:defRPr sz="3200">
          <a:solidFill>
            <a:schemeClr val="tx1"/>
          </a:solidFill>
          <a:latin typeface="+mn-lt"/>
          <a:ea typeface="MS PGothic" panose="020B0600070205080204" pitchFamily="34" charset="-128"/>
          <a:cs typeface="ＭＳ Ｐゴシック" charset="-128"/>
        </a:defRPr>
      </a:lvl1pPr>
      <a:lvl2pPr marL="847725" indent="-325438" algn="l" defTabSz="1042988" rtl="0" eaLnBrk="0" fontAlgn="base" hangingPunct="0">
        <a:spcBef>
          <a:spcPct val="20000"/>
        </a:spcBef>
        <a:spcAft>
          <a:spcPct val="0"/>
        </a:spcAft>
        <a:buClr>
          <a:srgbClr val="007298"/>
        </a:buClr>
        <a:buSzPct val="85000"/>
        <a:buChar char="–"/>
        <a:defRPr sz="2800">
          <a:solidFill>
            <a:schemeClr val="tx1"/>
          </a:solidFill>
          <a:latin typeface="+mn-lt"/>
          <a:ea typeface="MS PGothic" panose="020B0600070205080204" pitchFamily="34" charset="-128"/>
        </a:defRPr>
      </a:lvl2pPr>
      <a:lvl3pPr marL="1303338" indent="-260350" algn="l" defTabSz="1042988" rtl="0" eaLnBrk="0" fontAlgn="base" hangingPunct="0">
        <a:spcBef>
          <a:spcPct val="20000"/>
        </a:spcBef>
        <a:spcAft>
          <a:spcPct val="0"/>
        </a:spcAft>
        <a:buClr>
          <a:srgbClr val="007298"/>
        </a:buClr>
        <a:buSzPct val="85000"/>
        <a:buChar char="•"/>
        <a:defRPr sz="2400">
          <a:solidFill>
            <a:schemeClr val="tx1"/>
          </a:solidFill>
          <a:latin typeface="+mn-lt"/>
          <a:ea typeface="MS PGothic" panose="020B0600070205080204" pitchFamily="34" charset="-128"/>
        </a:defRPr>
      </a:lvl3pPr>
      <a:lvl4pPr marL="1825625" indent="-260350" algn="l" defTabSz="1042988" rtl="0" eaLnBrk="0" fontAlgn="base" hangingPunct="0">
        <a:spcBef>
          <a:spcPct val="20000"/>
        </a:spcBef>
        <a:spcAft>
          <a:spcPct val="0"/>
        </a:spcAft>
        <a:buClr>
          <a:srgbClr val="007298"/>
        </a:buClr>
        <a:buSzPct val="85000"/>
        <a:buChar char="–"/>
        <a:defRPr sz="2000">
          <a:solidFill>
            <a:schemeClr val="tx1"/>
          </a:solidFill>
          <a:latin typeface="+mn-lt"/>
          <a:ea typeface="MS PGothic" panose="020B0600070205080204" pitchFamily="34" charset="-128"/>
        </a:defRPr>
      </a:lvl4pPr>
      <a:lvl5pPr marL="2346325" indent="-260350" algn="l" defTabSz="1042988" rtl="0" eaLnBrk="0" fontAlgn="base" hangingPunct="0">
        <a:spcBef>
          <a:spcPct val="20000"/>
        </a:spcBef>
        <a:spcAft>
          <a:spcPct val="0"/>
        </a:spcAft>
        <a:buClr>
          <a:srgbClr val="007298"/>
        </a:buClr>
        <a:buSzPct val="85000"/>
        <a:buChar char="»"/>
        <a:defRPr sz="2000">
          <a:solidFill>
            <a:schemeClr val="tx1"/>
          </a:solidFill>
          <a:latin typeface="+mn-lt"/>
          <a:ea typeface="MS PGothic" panose="020B0600070205080204" pitchFamily="34" charset="-128"/>
        </a:defRPr>
      </a:lvl5pPr>
      <a:lvl6pPr marL="2803525" indent="-260350" algn="l" defTabSz="1042988" rtl="0" fontAlgn="base">
        <a:spcBef>
          <a:spcPct val="20000"/>
        </a:spcBef>
        <a:spcAft>
          <a:spcPct val="0"/>
        </a:spcAft>
        <a:buClr>
          <a:srgbClr val="007298"/>
        </a:buClr>
        <a:buSzPct val="85000"/>
        <a:buChar char="»"/>
        <a:defRPr>
          <a:solidFill>
            <a:schemeClr val="tx1"/>
          </a:solidFill>
          <a:latin typeface="+mn-lt"/>
          <a:ea typeface="ＭＳ Ｐゴシック" charset="-128"/>
        </a:defRPr>
      </a:lvl6pPr>
      <a:lvl7pPr marL="3260725" indent="-260350" algn="l" defTabSz="1042988" rtl="0" fontAlgn="base">
        <a:spcBef>
          <a:spcPct val="20000"/>
        </a:spcBef>
        <a:spcAft>
          <a:spcPct val="0"/>
        </a:spcAft>
        <a:buClr>
          <a:srgbClr val="007298"/>
        </a:buClr>
        <a:buSzPct val="85000"/>
        <a:buChar char="»"/>
        <a:defRPr>
          <a:solidFill>
            <a:schemeClr val="tx1"/>
          </a:solidFill>
          <a:latin typeface="+mn-lt"/>
          <a:ea typeface="ＭＳ Ｐゴシック" charset="-128"/>
        </a:defRPr>
      </a:lvl7pPr>
      <a:lvl8pPr marL="3717925" indent="-260350" algn="l" defTabSz="1042988" rtl="0" fontAlgn="base">
        <a:spcBef>
          <a:spcPct val="20000"/>
        </a:spcBef>
        <a:spcAft>
          <a:spcPct val="0"/>
        </a:spcAft>
        <a:buClr>
          <a:srgbClr val="007298"/>
        </a:buClr>
        <a:buSzPct val="85000"/>
        <a:buChar char="»"/>
        <a:defRPr>
          <a:solidFill>
            <a:schemeClr val="tx1"/>
          </a:solidFill>
          <a:latin typeface="+mn-lt"/>
          <a:ea typeface="ＭＳ Ｐゴシック" charset="-128"/>
        </a:defRPr>
      </a:lvl8pPr>
      <a:lvl9pPr marL="4175125" indent="-260350" algn="l" defTabSz="1042988" rtl="0" fontAlgn="base">
        <a:spcBef>
          <a:spcPct val="20000"/>
        </a:spcBef>
        <a:spcAft>
          <a:spcPct val="0"/>
        </a:spcAft>
        <a:buClr>
          <a:srgbClr val="007298"/>
        </a:buClr>
        <a:buSzPct val="85000"/>
        <a:buChar char="»"/>
        <a:defRPr>
          <a:solidFill>
            <a:schemeClr val="tx1"/>
          </a:solidFill>
          <a:latin typeface="+mn-lt"/>
          <a:ea typeface="ＭＳ Ｐゴシック" charset="-128"/>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32B6F1D-ECEE-AE3D-7EB4-88461F9B0339}"/>
              </a:ext>
            </a:extLst>
          </p:cNvPr>
          <p:cNvSpPr>
            <a:spLocks noGrp="1" noChangeArrowheads="1"/>
          </p:cNvSpPr>
          <p:nvPr>
            <p:ph type="title"/>
          </p:nvPr>
        </p:nvSpPr>
        <p:spPr bwMode="auto">
          <a:xfrm>
            <a:off x="0" y="639293"/>
            <a:ext cx="11582039" cy="92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4000" tIns="52153" rIns="104306" bIns="52153"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8AAD5A5-1C58-2382-9039-09A9E05B15C9}"/>
              </a:ext>
            </a:extLst>
          </p:cNvPr>
          <p:cNvSpPr>
            <a:spLocks noGrp="1" noChangeArrowheads="1"/>
          </p:cNvSpPr>
          <p:nvPr>
            <p:ph type="body" idx="1"/>
          </p:nvPr>
        </p:nvSpPr>
        <p:spPr bwMode="auto">
          <a:xfrm>
            <a:off x="609963" y="1596793"/>
            <a:ext cx="10972076" cy="474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7" descr="logo2_alpha">
            <a:extLst>
              <a:ext uri="{FF2B5EF4-FFF2-40B4-BE49-F238E27FC236}">
                <a16:creationId xmlns:a16="http://schemas.microsoft.com/office/drawing/2014/main" id="{639FD7B1-949E-392D-0F37-528D3641448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169" y="129586"/>
            <a:ext cx="4762047" cy="63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 name="Text Box 20">
            <a:extLst>
              <a:ext uri="{FF2B5EF4-FFF2-40B4-BE49-F238E27FC236}">
                <a16:creationId xmlns:a16="http://schemas.microsoft.com/office/drawing/2014/main" id="{3AC18902-F9A3-5565-CABD-1E4B5D8811D2}"/>
              </a:ext>
            </a:extLst>
          </p:cNvPr>
          <p:cNvSpPr txBox="1">
            <a:spLocks noChangeArrowheads="1"/>
          </p:cNvSpPr>
          <p:nvPr userDrawn="1"/>
        </p:nvSpPr>
        <p:spPr bwMode="auto">
          <a:xfrm>
            <a:off x="121269" y="6607467"/>
            <a:ext cx="11835434" cy="123827"/>
          </a:xfrm>
          <a:prstGeom prst="rect">
            <a:avLst/>
          </a:prstGeom>
          <a:solidFill>
            <a:srgbClr val="E0BB24"/>
          </a:solidFill>
          <a:ln w="9525">
            <a:solidFill>
              <a:srgbClr val="E0BB24"/>
            </a:solidFill>
            <a:miter lim="800000"/>
            <a:headEnd/>
            <a:tailEnd/>
          </a:ln>
          <a:effectLst/>
        </p:spPr>
        <p:txBody>
          <a:bodyPr lIns="146933" tIns="9796" rIns="48978" bIns="9796" anchor="ctr"/>
          <a:lstStyle>
            <a:lvl1pPr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1pPr>
            <a:lvl2pPr marL="742950" indent="-285750"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2pPr>
            <a:lvl3pPr marL="1143000" indent="-228600"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3pPr>
            <a:lvl4pPr marL="1600200" indent="-228600"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4pPr>
            <a:lvl5pPr marL="2057400" indent="-228600" defTabSz="1042988" eaLnBrk="0" hangingPunct="0">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5pPr>
            <a:lvl6pPr marL="2514600" indent="-228600" defTabSz="1042988" eaLnBrk="0" fontAlgn="base" hangingPunct="0">
              <a:spcBef>
                <a:spcPct val="0"/>
              </a:spcBef>
              <a:spcAft>
                <a:spcPct val="0"/>
              </a:spcAft>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6pPr>
            <a:lvl7pPr marL="2971800" indent="-228600" defTabSz="1042988" eaLnBrk="0" fontAlgn="base" hangingPunct="0">
              <a:spcBef>
                <a:spcPct val="0"/>
              </a:spcBef>
              <a:spcAft>
                <a:spcPct val="0"/>
              </a:spcAft>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7pPr>
            <a:lvl8pPr marL="3429000" indent="-228600" defTabSz="1042988" eaLnBrk="0" fontAlgn="base" hangingPunct="0">
              <a:spcBef>
                <a:spcPct val="0"/>
              </a:spcBef>
              <a:spcAft>
                <a:spcPct val="0"/>
              </a:spcAft>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8pPr>
            <a:lvl9pPr marL="3886200" indent="-228600" defTabSz="1042988" eaLnBrk="0" fontAlgn="base" hangingPunct="0">
              <a:spcBef>
                <a:spcPct val="0"/>
              </a:spcBef>
              <a:spcAft>
                <a:spcPct val="0"/>
              </a:spcAft>
              <a:tabLst>
                <a:tab pos="10040938" algn="r"/>
                <a:tab pos="10188575" algn="r"/>
              </a:tabLst>
              <a:defRPr sz="2100" b="1">
                <a:solidFill>
                  <a:schemeClr val="tx1"/>
                </a:solidFill>
                <a:latin typeface="Arial Narrow" panose="020B0606020202030204" pitchFamily="34" charset="0"/>
                <a:ea typeface="MS PGothic" panose="020B0600070205080204" pitchFamily="34" charset="-128"/>
              </a:defRPr>
            </a:lvl9pPr>
          </a:lstStyle>
          <a:p>
            <a:pPr eaLnBrk="1" hangingPunct="1">
              <a:spcBef>
                <a:spcPct val="50000"/>
              </a:spcBef>
              <a:defRPr/>
            </a:pPr>
            <a:r>
              <a:rPr lang="en-US" altLang="en-US" sz="907" b="0">
                <a:latin typeface="Century Gothic" panose="020B0502020202020204" pitchFamily="34" charset="0"/>
              </a:rPr>
              <a:t>C2 Training Materials – Oslo – May 2011	www.campbellcollaboration.org</a:t>
            </a:r>
          </a:p>
        </p:txBody>
      </p:sp>
    </p:spTree>
  </p:cSld>
  <p:clrMap bg1="lt1" tx1="dk1" bg2="lt2" tx2="dk2" accent1="accent1" accent2="accent2" accent3="accent3" accent4="accent4" accent5="accent5" accent6="accent6" hlink="hlink" folHlink="folHlink"/>
  <p:sldLayoutIdLst>
    <p:sldLayoutId id="2147484153" r:id="rId1"/>
  </p:sldLayoutIdLst>
  <p:txStyles>
    <p:titleStyle>
      <a:lvl1pPr algn="l" defTabSz="1042988" rtl="0" eaLnBrk="0" fontAlgn="base" hangingPunct="0">
        <a:spcBef>
          <a:spcPct val="0"/>
        </a:spcBef>
        <a:spcAft>
          <a:spcPct val="0"/>
        </a:spcAft>
        <a:defRPr sz="3600" b="1">
          <a:solidFill>
            <a:srgbClr val="007298"/>
          </a:solidFill>
          <a:latin typeface="+mj-lt"/>
          <a:ea typeface="MS PGothic" panose="020B0600070205080204" pitchFamily="34" charset="-128"/>
          <a:cs typeface="ＭＳ Ｐゴシック" charset="-128"/>
        </a:defRPr>
      </a:lvl1pPr>
      <a:lvl2pPr algn="l" defTabSz="1042988" rtl="0" eaLnBrk="0" fontAlgn="base" hangingPunct="0">
        <a:spcBef>
          <a:spcPct val="0"/>
        </a:spcBef>
        <a:spcAft>
          <a:spcPct val="0"/>
        </a:spcAft>
        <a:defRPr sz="3600" b="1">
          <a:solidFill>
            <a:srgbClr val="007298"/>
          </a:solidFill>
          <a:latin typeface="Arial Narrow" charset="0"/>
          <a:ea typeface="MS PGothic" panose="020B0600070205080204" pitchFamily="34" charset="-128"/>
          <a:cs typeface="ＭＳ Ｐゴシック" charset="-128"/>
        </a:defRPr>
      </a:lvl2pPr>
      <a:lvl3pPr algn="l" defTabSz="1042988" rtl="0" eaLnBrk="0" fontAlgn="base" hangingPunct="0">
        <a:spcBef>
          <a:spcPct val="0"/>
        </a:spcBef>
        <a:spcAft>
          <a:spcPct val="0"/>
        </a:spcAft>
        <a:defRPr sz="3600" b="1">
          <a:solidFill>
            <a:srgbClr val="007298"/>
          </a:solidFill>
          <a:latin typeface="Arial Narrow" charset="0"/>
          <a:ea typeface="MS PGothic" panose="020B0600070205080204" pitchFamily="34" charset="-128"/>
          <a:cs typeface="ＭＳ Ｐゴシック" charset="-128"/>
        </a:defRPr>
      </a:lvl3pPr>
      <a:lvl4pPr algn="l" defTabSz="1042988" rtl="0" eaLnBrk="0" fontAlgn="base" hangingPunct="0">
        <a:spcBef>
          <a:spcPct val="0"/>
        </a:spcBef>
        <a:spcAft>
          <a:spcPct val="0"/>
        </a:spcAft>
        <a:defRPr sz="3600" b="1">
          <a:solidFill>
            <a:srgbClr val="007298"/>
          </a:solidFill>
          <a:latin typeface="Arial Narrow" charset="0"/>
          <a:ea typeface="MS PGothic" panose="020B0600070205080204" pitchFamily="34" charset="-128"/>
          <a:cs typeface="ＭＳ Ｐゴシック" charset="-128"/>
        </a:defRPr>
      </a:lvl4pPr>
      <a:lvl5pPr algn="l" defTabSz="1042988" rtl="0" eaLnBrk="0" fontAlgn="base" hangingPunct="0">
        <a:spcBef>
          <a:spcPct val="0"/>
        </a:spcBef>
        <a:spcAft>
          <a:spcPct val="0"/>
        </a:spcAft>
        <a:defRPr sz="3600" b="1">
          <a:solidFill>
            <a:srgbClr val="007298"/>
          </a:solidFill>
          <a:latin typeface="Arial Narrow" charset="0"/>
          <a:ea typeface="MS PGothic" panose="020B0600070205080204" pitchFamily="34" charset="-128"/>
          <a:cs typeface="ＭＳ Ｐゴシック" charset="-128"/>
        </a:defRPr>
      </a:lvl5pPr>
      <a:lvl6pPr marL="457200" algn="l" defTabSz="1042988" rtl="0" fontAlgn="base">
        <a:spcBef>
          <a:spcPct val="0"/>
        </a:spcBef>
        <a:spcAft>
          <a:spcPct val="0"/>
        </a:spcAft>
        <a:defRPr sz="3600" b="1">
          <a:solidFill>
            <a:srgbClr val="007298"/>
          </a:solidFill>
          <a:latin typeface="Arial Narrow" charset="0"/>
        </a:defRPr>
      </a:lvl6pPr>
      <a:lvl7pPr marL="914400" algn="l" defTabSz="1042988" rtl="0" fontAlgn="base">
        <a:spcBef>
          <a:spcPct val="0"/>
        </a:spcBef>
        <a:spcAft>
          <a:spcPct val="0"/>
        </a:spcAft>
        <a:defRPr sz="3600" b="1">
          <a:solidFill>
            <a:srgbClr val="007298"/>
          </a:solidFill>
          <a:latin typeface="Arial Narrow" charset="0"/>
        </a:defRPr>
      </a:lvl7pPr>
      <a:lvl8pPr marL="1371600" algn="l" defTabSz="1042988" rtl="0" fontAlgn="base">
        <a:spcBef>
          <a:spcPct val="0"/>
        </a:spcBef>
        <a:spcAft>
          <a:spcPct val="0"/>
        </a:spcAft>
        <a:defRPr sz="3600" b="1">
          <a:solidFill>
            <a:srgbClr val="007298"/>
          </a:solidFill>
          <a:latin typeface="Arial Narrow" charset="0"/>
        </a:defRPr>
      </a:lvl8pPr>
      <a:lvl9pPr marL="1828800" algn="l" defTabSz="1042988" rtl="0" fontAlgn="base">
        <a:spcBef>
          <a:spcPct val="0"/>
        </a:spcBef>
        <a:spcAft>
          <a:spcPct val="0"/>
        </a:spcAft>
        <a:defRPr sz="3600" b="1">
          <a:solidFill>
            <a:srgbClr val="007298"/>
          </a:solidFill>
          <a:latin typeface="Arial Narrow" charset="0"/>
        </a:defRPr>
      </a:lvl9pPr>
    </p:titleStyle>
    <p:bodyStyle>
      <a:lvl1pPr marL="390525" indent="-390525" algn="l" defTabSz="1042988" rtl="0" eaLnBrk="0" fontAlgn="base" hangingPunct="0">
        <a:spcBef>
          <a:spcPct val="20000"/>
        </a:spcBef>
        <a:spcAft>
          <a:spcPct val="0"/>
        </a:spcAft>
        <a:buClr>
          <a:srgbClr val="007298"/>
        </a:buClr>
        <a:buSzPct val="85000"/>
        <a:buChar char="•"/>
        <a:defRPr sz="3200">
          <a:solidFill>
            <a:schemeClr val="tx1"/>
          </a:solidFill>
          <a:latin typeface="+mn-lt"/>
          <a:ea typeface="MS PGothic" panose="020B0600070205080204" pitchFamily="34" charset="-128"/>
          <a:cs typeface="ＭＳ Ｐゴシック" charset="-128"/>
        </a:defRPr>
      </a:lvl1pPr>
      <a:lvl2pPr marL="847725" indent="-325438" algn="l" defTabSz="1042988" rtl="0" eaLnBrk="0" fontAlgn="base" hangingPunct="0">
        <a:spcBef>
          <a:spcPct val="20000"/>
        </a:spcBef>
        <a:spcAft>
          <a:spcPct val="0"/>
        </a:spcAft>
        <a:buClr>
          <a:srgbClr val="007298"/>
        </a:buClr>
        <a:buSzPct val="85000"/>
        <a:buChar char="–"/>
        <a:defRPr sz="2800">
          <a:solidFill>
            <a:schemeClr val="tx1"/>
          </a:solidFill>
          <a:latin typeface="+mn-lt"/>
          <a:ea typeface="MS PGothic" panose="020B0600070205080204" pitchFamily="34" charset="-128"/>
        </a:defRPr>
      </a:lvl2pPr>
      <a:lvl3pPr marL="1303338" indent="-260350" algn="l" defTabSz="1042988" rtl="0" eaLnBrk="0" fontAlgn="base" hangingPunct="0">
        <a:spcBef>
          <a:spcPct val="20000"/>
        </a:spcBef>
        <a:spcAft>
          <a:spcPct val="0"/>
        </a:spcAft>
        <a:buClr>
          <a:srgbClr val="007298"/>
        </a:buClr>
        <a:buSzPct val="85000"/>
        <a:buChar char="•"/>
        <a:defRPr sz="2400">
          <a:solidFill>
            <a:schemeClr val="tx1"/>
          </a:solidFill>
          <a:latin typeface="+mn-lt"/>
          <a:ea typeface="MS PGothic" panose="020B0600070205080204" pitchFamily="34" charset="-128"/>
        </a:defRPr>
      </a:lvl3pPr>
      <a:lvl4pPr marL="1825625" indent="-260350" algn="l" defTabSz="1042988" rtl="0" eaLnBrk="0" fontAlgn="base" hangingPunct="0">
        <a:spcBef>
          <a:spcPct val="20000"/>
        </a:spcBef>
        <a:spcAft>
          <a:spcPct val="0"/>
        </a:spcAft>
        <a:buClr>
          <a:srgbClr val="007298"/>
        </a:buClr>
        <a:buSzPct val="85000"/>
        <a:buChar char="–"/>
        <a:defRPr sz="2000">
          <a:solidFill>
            <a:schemeClr val="tx1"/>
          </a:solidFill>
          <a:latin typeface="+mn-lt"/>
          <a:ea typeface="MS PGothic" panose="020B0600070205080204" pitchFamily="34" charset="-128"/>
        </a:defRPr>
      </a:lvl4pPr>
      <a:lvl5pPr marL="2346325" indent="-260350" algn="l" defTabSz="1042988" rtl="0" eaLnBrk="0" fontAlgn="base" hangingPunct="0">
        <a:spcBef>
          <a:spcPct val="20000"/>
        </a:spcBef>
        <a:spcAft>
          <a:spcPct val="0"/>
        </a:spcAft>
        <a:buClr>
          <a:srgbClr val="007298"/>
        </a:buClr>
        <a:buSzPct val="85000"/>
        <a:buChar char="»"/>
        <a:defRPr sz="2000">
          <a:solidFill>
            <a:schemeClr val="tx1"/>
          </a:solidFill>
          <a:latin typeface="+mn-lt"/>
          <a:ea typeface="MS PGothic" panose="020B0600070205080204" pitchFamily="34" charset="-128"/>
        </a:defRPr>
      </a:lvl5pPr>
      <a:lvl6pPr marL="2803525" indent="-260350" algn="l" defTabSz="1042988" rtl="0" fontAlgn="base">
        <a:spcBef>
          <a:spcPct val="20000"/>
        </a:spcBef>
        <a:spcAft>
          <a:spcPct val="0"/>
        </a:spcAft>
        <a:buClr>
          <a:srgbClr val="007298"/>
        </a:buClr>
        <a:buSzPct val="85000"/>
        <a:buChar char="»"/>
        <a:defRPr>
          <a:solidFill>
            <a:schemeClr val="tx1"/>
          </a:solidFill>
          <a:latin typeface="+mn-lt"/>
          <a:ea typeface="ＭＳ Ｐゴシック" charset="-128"/>
        </a:defRPr>
      </a:lvl6pPr>
      <a:lvl7pPr marL="3260725" indent="-260350" algn="l" defTabSz="1042988" rtl="0" fontAlgn="base">
        <a:spcBef>
          <a:spcPct val="20000"/>
        </a:spcBef>
        <a:spcAft>
          <a:spcPct val="0"/>
        </a:spcAft>
        <a:buClr>
          <a:srgbClr val="007298"/>
        </a:buClr>
        <a:buSzPct val="85000"/>
        <a:buChar char="»"/>
        <a:defRPr>
          <a:solidFill>
            <a:schemeClr val="tx1"/>
          </a:solidFill>
          <a:latin typeface="+mn-lt"/>
          <a:ea typeface="ＭＳ Ｐゴシック" charset="-128"/>
        </a:defRPr>
      </a:lvl7pPr>
      <a:lvl8pPr marL="3717925" indent="-260350" algn="l" defTabSz="1042988" rtl="0" fontAlgn="base">
        <a:spcBef>
          <a:spcPct val="20000"/>
        </a:spcBef>
        <a:spcAft>
          <a:spcPct val="0"/>
        </a:spcAft>
        <a:buClr>
          <a:srgbClr val="007298"/>
        </a:buClr>
        <a:buSzPct val="85000"/>
        <a:buChar char="»"/>
        <a:defRPr>
          <a:solidFill>
            <a:schemeClr val="tx1"/>
          </a:solidFill>
          <a:latin typeface="+mn-lt"/>
          <a:ea typeface="ＭＳ Ｐゴシック" charset="-128"/>
        </a:defRPr>
      </a:lvl8pPr>
      <a:lvl9pPr marL="4175125" indent="-260350" algn="l" defTabSz="1042988" rtl="0" fontAlgn="base">
        <a:spcBef>
          <a:spcPct val="20000"/>
        </a:spcBef>
        <a:spcAft>
          <a:spcPct val="0"/>
        </a:spcAft>
        <a:buClr>
          <a:srgbClr val="007298"/>
        </a:buClr>
        <a:buSzPct val="85000"/>
        <a:buChar char="»"/>
        <a:defRPr>
          <a:solidFill>
            <a:schemeClr val="tx1"/>
          </a:solidFill>
          <a:latin typeface="+mn-lt"/>
          <a:ea typeface="ＭＳ Ｐゴシック" charset="-128"/>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estech.shinyapps.io/eviatla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5OL1RqHrZQ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writerightwords.com/down-the-rabbit-hole/"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www.cambridge.org/core/journals/oryx/article/evidencebased-conservation-and-evidenceinformed-policy-a-response-to-adams-sandbrook/7036CDB384FC189E2E49604B79C3599C#ref10" TargetMode="External"/><Relationship Id="rId2" Type="http://schemas.openxmlformats.org/officeDocument/2006/relationships/hyperlink" Target="https://www.cambridge.org/core/journals/oryx/article/evidencebased-conservation-and-evidenceinformed-policy-a-response-to-adams-sandbrook/7036CDB384FC189E2E49604B79C3599C#ref11"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890/15-0595"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890/15-059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doi.org/10.1111/1365-2664.13499" TargetMode="External"/><Relationship Id="rId4" Type="http://schemas.openxmlformats.org/officeDocument/2006/relationships/image" Target="../media/image11.jpeg"/></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4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4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4.sv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4.sv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www.geograph.org.uk/photo/2450314"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www.saylor.org/2012/09/the-oer-newsletters-ipo/"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estech.shinyapps.io/citationchaser/"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rayyan.ai/reviews" TargetMode="External"/><Relationship Id="rId4" Type="http://schemas.openxmlformats.org/officeDocument/2006/relationships/hyperlink" Target="http://www.eshackathon.org/CiteSourc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environmentalevidence.org/ceeder-search/"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F6170-4CC0-D41D-1A6A-C0E6BF3BE35D}"/>
              </a:ext>
            </a:extLst>
          </p:cNvPr>
          <p:cNvSpPr>
            <a:spLocks noGrp="1"/>
          </p:cNvSpPr>
          <p:nvPr>
            <p:ph type="ctrTitle"/>
          </p:nvPr>
        </p:nvSpPr>
        <p:spPr/>
        <p:txBody>
          <a:bodyPr>
            <a:normAutofit fontScale="90000"/>
          </a:bodyPr>
          <a:lstStyle/>
          <a:p>
            <a:r>
              <a:rPr lang="en-US" b="1" i="0" dirty="0">
                <a:solidFill>
                  <a:srgbClr val="1D1D1D"/>
                </a:solidFill>
                <a:effectLst/>
                <a:latin typeface="Segoe UI" panose="020B0502040204020203" pitchFamily="34" charset="0"/>
              </a:rPr>
              <a:t>Finding and using evidence for effective decision-making</a:t>
            </a:r>
            <a:endParaRPr lang="en-GB" dirty="0"/>
          </a:p>
        </p:txBody>
      </p:sp>
      <p:sp>
        <p:nvSpPr>
          <p:cNvPr id="3" name="Subtitle 2">
            <a:extLst>
              <a:ext uri="{FF2B5EF4-FFF2-40B4-BE49-F238E27FC236}">
                <a16:creationId xmlns:a16="http://schemas.microsoft.com/office/drawing/2014/main" id="{DA5C5B71-1EB9-B1DB-B132-E9414652722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94318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3DA655D-0204-E642-BFCD-FABD2D00C766}"/>
              </a:ext>
            </a:extLst>
          </p:cNvPr>
          <p:cNvSpPr>
            <a:spLocks noGrp="1"/>
          </p:cNvSpPr>
          <p:nvPr>
            <p:ph type="title"/>
          </p:nvPr>
        </p:nvSpPr>
        <p:spPr>
          <a:xfrm>
            <a:off x="1246590" y="1"/>
            <a:ext cx="9213593" cy="920064"/>
          </a:xfrm>
        </p:spPr>
        <p:txBody>
          <a:bodyPr/>
          <a:lstStyle/>
          <a:p>
            <a:r>
              <a:rPr lang="en-GB" altLang="en-US"/>
              <a:t>Empirical evidence</a:t>
            </a:r>
          </a:p>
        </p:txBody>
      </p:sp>
      <p:graphicFrame>
        <p:nvGraphicFramePr>
          <p:cNvPr id="4" name="Content Placeholder 3">
            <a:extLst>
              <a:ext uri="{FF2B5EF4-FFF2-40B4-BE49-F238E27FC236}">
                <a16:creationId xmlns:a16="http://schemas.microsoft.com/office/drawing/2014/main" id="{A3D93D86-BE4C-91CA-2D3C-1626EEF27056}"/>
              </a:ext>
            </a:extLst>
          </p:cNvPr>
          <p:cNvGraphicFramePr>
            <a:graphicFrameLocks noGrp="1"/>
          </p:cNvGraphicFramePr>
          <p:nvPr>
            <p:ph idx="1"/>
          </p:nvPr>
        </p:nvGraphicFramePr>
        <p:xfrm>
          <a:off x="1246589" y="1078447"/>
          <a:ext cx="9698822" cy="5506548"/>
        </p:xfrm>
        <a:graphic>
          <a:graphicData uri="http://schemas.openxmlformats.org/drawingml/2006/table">
            <a:tbl>
              <a:tblPr firstRow="1" bandRow="1">
                <a:tableStyleId>{5C22544A-7EE6-4342-B048-85BDC9FD1C3A}</a:tableStyleId>
              </a:tblPr>
              <a:tblGrid>
                <a:gridCol w="1365946">
                  <a:extLst>
                    <a:ext uri="{9D8B030D-6E8A-4147-A177-3AD203B41FA5}">
                      <a16:colId xmlns:a16="http://schemas.microsoft.com/office/drawing/2014/main" val="20000"/>
                    </a:ext>
                  </a:extLst>
                </a:gridCol>
                <a:gridCol w="5099935">
                  <a:extLst>
                    <a:ext uri="{9D8B030D-6E8A-4147-A177-3AD203B41FA5}">
                      <a16:colId xmlns:a16="http://schemas.microsoft.com/office/drawing/2014/main" val="20001"/>
                    </a:ext>
                  </a:extLst>
                </a:gridCol>
                <a:gridCol w="3232941">
                  <a:extLst>
                    <a:ext uri="{9D8B030D-6E8A-4147-A177-3AD203B41FA5}">
                      <a16:colId xmlns:a16="http://schemas.microsoft.com/office/drawing/2014/main" val="20002"/>
                    </a:ext>
                  </a:extLst>
                </a:gridCol>
              </a:tblGrid>
              <a:tr h="304076">
                <a:tc>
                  <a:txBody>
                    <a:bodyPr/>
                    <a:lstStyle/>
                    <a:p>
                      <a:pPr algn="ctr"/>
                      <a:r>
                        <a:rPr lang="en-GB" sz="1500" dirty="0"/>
                        <a:t>Domain</a:t>
                      </a:r>
                    </a:p>
                  </a:txBody>
                  <a:tcPr marL="82935" marR="82935" marT="41458" marB="41458"/>
                </a:tc>
                <a:tc>
                  <a:txBody>
                    <a:bodyPr/>
                    <a:lstStyle/>
                    <a:p>
                      <a:pPr algn="ctr"/>
                      <a:r>
                        <a:rPr lang="en-GB" sz="1500" dirty="0"/>
                        <a:t>Findings</a:t>
                      </a:r>
                    </a:p>
                  </a:txBody>
                  <a:tcPr marL="82935" marR="82935" marT="41458" marB="41458"/>
                </a:tc>
                <a:tc>
                  <a:txBody>
                    <a:bodyPr/>
                    <a:lstStyle/>
                    <a:p>
                      <a:pPr algn="ctr"/>
                      <a:r>
                        <a:rPr lang="en-GB" sz="1500" dirty="0"/>
                        <a:t>Sources</a:t>
                      </a:r>
                    </a:p>
                  </a:txBody>
                  <a:tcPr marL="82935" marR="82935" marT="41458" marB="41458"/>
                </a:tc>
                <a:extLst>
                  <a:ext uri="{0D108BD9-81ED-4DB2-BD59-A6C34878D82A}">
                    <a16:rowId xmlns:a16="http://schemas.microsoft.com/office/drawing/2014/main" val="10000"/>
                  </a:ext>
                </a:extLst>
              </a:tr>
              <a:tr h="2337203">
                <a:tc>
                  <a:txBody>
                    <a:bodyPr/>
                    <a:lstStyle/>
                    <a:p>
                      <a:r>
                        <a:rPr lang="en-GB" sz="1500" dirty="0"/>
                        <a:t>Medicine</a:t>
                      </a:r>
                    </a:p>
                  </a:txBody>
                  <a:tcPr marL="82935" marR="82935" marT="41458" marB="41458"/>
                </a:tc>
                <a:tc>
                  <a:txBody>
                    <a:bodyPr/>
                    <a:lstStyle/>
                    <a:p>
                      <a:r>
                        <a:rPr lang="en-GB" sz="1500" b="0" i="0" kern="1200" dirty="0">
                          <a:solidFill>
                            <a:schemeClr val="dk1"/>
                          </a:solidFill>
                          <a:effectLst/>
                          <a:latin typeface="+mn-lt"/>
                          <a:ea typeface="+mn-ea"/>
                          <a:cs typeface="+mn-cs"/>
                        </a:rPr>
                        <a:t>Out of 49 highly</a:t>
                      </a:r>
                      <a:r>
                        <a:rPr lang="en-GB" sz="1500" b="0" i="0" kern="1200" baseline="0" dirty="0">
                          <a:solidFill>
                            <a:schemeClr val="dk1"/>
                          </a:solidFill>
                          <a:effectLst/>
                          <a:latin typeface="+mn-lt"/>
                          <a:ea typeface="+mn-ea"/>
                          <a:cs typeface="+mn-cs"/>
                        </a:rPr>
                        <a:t> cited papers</a:t>
                      </a:r>
                      <a:r>
                        <a:rPr lang="en-GB" sz="1500" b="0" i="0" kern="1200" dirty="0">
                          <a:solidFill>
                            <a:schemeClr val="dk1"/>
                          </a:solidFill>
                          <a:effectLst/>
                          <a:latin typeface="+mn-lt"/>
                          <a:ea typeface="+mn-ea"/>
                          <a:cs typeface="+mn-cs"/>
                        </a:rPr>
                        <a:t>, 45 claimed that studied therapy was effective. Of</a:t>
                      </a:r>
                      <a:r>
                        <a:rPr lang="en-GB" sz="1500" b="0" i="0" kern="1200" baseline="0" dirty="0">
                          <a:solidFill>
                            <a:schemeClr val="dk1"/>
                          </a:solidFill>
                          <a:effectLst/>
                          <a:latin typeface="+mn-lt"/>
                          <a:ea typeface="+mn-ea"/>
                          <a:cs typeface="+mn-cs"/>
                        </a:rPr>
                        <a:t> </a:t>
                      </a:r>
                      <a:r>
                        <a:rPr lang="en-GB" sz="1500" b="0" i="0" kern="1200" dirty="0">
                          <a:solidFill>
                            <a:schemeClr val="dk1"/>
                          </a:solidFill>
                          <a:effectLst/>
                          <a:latin typeface="+mn-lt"/>
                          <a:ea typeface="+mn-ea"/>
                          <a:cs typeface="+mn-cs"/>
                        </a:rPr>
                        <a:t>these studies, 16% were contradicted by subsequent studies, 16% had found stronger effects than did subsequent studies, 44% were replicated, and 24% remained largely unchallenged.</a:t>
                      </a:r>
                    </a:p>
                    <a:p>
                      <a:endParaRPr lang="en-GB" sz="1500" b="0" i="0" kern="1200" dirty="0">
                        <a:solidFill>
                          <a:schemeClr val="dk1"/>
                        </a:solidFill>
                        <a:effectLst/>
                        <a:latin typeface="+mn-lt"/>
                        <a:ea typeface="+mn-ea"/>
                        <a:cs typeface="+mn-cs"/>
                      </a:endParaRPr>
                    </a:p>
                    <a:p>
                      <a:endParaRPr lang="en-GB" sz="1500" b="0" i="0" kern="1200" dirty="0">
                        <a:solidFill>
                          <a:schemeClr val="dk1"/>
                        </a:solidFill>
                        <a:effectLst/>
                        <a:latin typeface="+mn-lt"/>
                        <a:ea typeface="+mn-ea"/>
                        <a:cs typeface="+mn-cs"/>
                      </a:endParaRPr>
                    </a:p>
                    <a:p>
                      <a:r>
                        <a:rPr lang="en-GB" sz="1500" b="0" i="0" kern="1200" dirty="0">
                          <a:solidFill>
                            <a:schemeClr val="dk1"/>
                          </a:solidFill>
                          <a:effectLst/>
                          <a:latin typeface="+mn-lt"/>
                          <a:ea typeface="+mn-ea"/>
                          <a:cs typeface="+mn-cs"/>
                        </a:rPr>
                        <a:t>11% of pre-clinical cancer studies</a:t>
                      </a:r>
                      <a:r>
                        <a:rPr lang="en-GB" sz="1500" b="0" i="0" kern="1200" baseline="0" dirty="0">
                          <a:solidFill>
                            <a:schemeClr val="dk1"/>
                          </a:solidFill>
                          <a:effectLst/>
                          <a:latin typeface="+mn-lt"/>
                          <a:ea typeface="+mn-ea"/>
                          <a:cs typeface="+mn-cs"/>
                        </a:rPr>
                        <a:t> were</a:t>
                      </a:r>
                      <a:r>
                        <a:rPr lang="en-GB" sz="1500" b="0" i="0" kern="1200" dirty="0">
                          <a:solidFill>
                            <a:schemeClr val="dk1"/>
                          </a:solidFill>
                          <a:effectLst/>
                          <a:latin typeface="+mn-lt"/>
                          <a:ea typeface="+mn-ea"/>
                          <a:cs typeface="+mn-cs"/>
                        </a:rPr>
                        <a:t> replicable</a:t>
                      </a:r>
                      <a:endParaRPr lang="en-GB" sz="1500" dirty="0"/>
                    </a:p>
                  </a:txBody>
                  <a:tcPr marL="82935" marR="82935" marT="41458" marB="41458"/>
                </a:tc>
                <a:tc>
                  <a:txBody>
                    <a:bodyPr/>
                    <a:lstStyle/>
                    <a:p>
                      <a:r>
                        <a:rPr lang="en-GB" sz="1500" b="0" i="0" kern="1200" dirty="0">
                          <a:solidFill>
                            <a:schemeClr val="tx1"/>
                          </a:solidFill>
                          <a:effectLst/>
                          <a:latin typeface="+mn-lt"/>
                          <a:ea typeface="+mn-ea"/>
                          <a:cs typeface="+mn-cs"/>
                        </a:rPr>
                        <a:t>Ioannidis JA (13 July 2005). </a:t>
                      </a:r>
                      <a:r>
                        <a:rPr lang="en-GB" sz="1500" b="0" i="0" u="none" strike="noStrike" kern="1200" dirty="0">
                          <a:solidFill>
                            <a:schemeClr val="tx1"/>
                          </a:solidFill>
                          <a:effectLst/>
                          <a:latin typeface="+mn-lt"/>
                          <a:ea typeface="+mn-ea"/>
                          <a:cs typeface="+mn-cs"/>
                        </a:rPr>
                        <a:t>Contradicted and initially stronger effects in highly cited clinical research</a:t>
                      </a:r>
                      <a:r>
                        <a:rPr lang="en-GB" sz="1500" b="0" i="0" kern="1200" dirty="0">
                          <a:solidFill>
                            <a:schemeClr val="tx1"/>
                          </a:solidFill>
                          <a:effectLst/>
                          <a:latin typeface="+mn-lt"/>
                          <a:ea typeface="+mn-ea"/>
                          <a:cs typeface="+mn-cs"/>
                        </a:rPr>
                        <a:t>. </a:t>
                      </a:r>
                      <a:r>
                        <a:rPr lang="en-GB" sz="1500" b="0" i="1" kern="1200" dirty="0">
                          <a:solidFill>
                            <a:schemeClr val="tx1"/>
                          </a:solidFill>
                          <a:effectLst/>
                          <a:latin typeface="+mn-lt"/>
                          <a:ea typeface="+mn-ea"/>
                          <a:cs typeface="+mn-cs"/>
                        </a:rPr>
                        <a:t>JAMA</a:t>
                      </a:r>
                      <a:r>
                        <a:rPr lang="en-GB" sz="1500" b="0" i="0" kern="1200" dirty="0">
                          <a:solidFill>
                            <a:schemeClr val="tx1"/>
                          </a:solidFill>
                          <a:effectLst/>
                          <a:latin typeface="+mn-lt"/>
                          <a:ea typeface="+mn-ea"/>
                          <a:cs typeface="+mn-cs"/>
                        </a:rPr>
                        <a:t>. </a:t>
                      </a:r>
                      <a:r>
                        <a:rPr lang="en-GB" sz="1500" b="1" i="0" kern="1200" dirty="0">
                          <a:solidFill>
                            <a:schemeClr val="tx1"/>
                          </a:solidFill>
                          <a:effectLst/>
                          <a:latin typeface="+mn-lt"/>
                          <a:ea typeface="+mn-ea"/>
                          <a:cs typeface="+mn-cs"/>
                        </a:rPr>
                        <a:t>294</a:t>
                      </a:r>
                      <a:r>
                        <a:rPr lang="en-GB" sz="1500" b="0" i="0" kern="1200" dirty="0">
                          <a:solidFill>
                            <a:schemeClr val="tx1"/>
                          </a:solidFill>
                          <a:effectLst/>
                          <a:latin typeface="+mn-lt"/>
                          <a:ea typeface="+mn-ea"/>
                          <a:cs typeface="+mn-cs"/>
                        </a:rPr>
                        <a:t> (2): 218–228.</a:t>
                      </a:r>
                    </a:p>
                    <a:p>
                      <a:endParaRPr lang="en-GB" sz="1500" b="0" i="0" kern="1200" dirty="0">
                        <a:solidFill>
                          <a:schemeClr val="tx1"/>
                        </a:solidFill>
                        <a:effectLst/>
                        <a:latin typeface="+mn-lt"/>
                        <a:ea typeface="+mn-ea"/>
                        <a:cs typeface="+mn-cs"/>
                      </a:endParaRPr>
                    </a:p>
                    <a:p>
                      <a:endParaRPr lang="en-GB" sz="1500" b="0" i="0" kern="1200" dirty="0">
                        <a:solidFill>
                          <a:schemeClr val="tx1"/>
                        </a:solidFill>
                        <a:effectLst/>
                        <a:latin typeface="+mn-lt"/>
                        <a:ea typeface="+mn-ea"/>
                        <a:cs typeface="+mn-cs"/>
                      </a:endParaRPr>
                    </a:p>
                    <a:p>
                      <a:endParaRPr lang="en-GB" sz="1500" b="0" i="0" kern="1200" dirty="0">
                        <a:solidFill>
                          <a:schemeClr val="tx1"/>
                        </a:solidFill>
                        <a:effectLst/>
                        <a:latin typeface="+mn-lt"/>
                        <a:ea typeface="+mn-ea"/>
                        <a:cs typeface="+mn-cs"/>
                      </a:endParaRPr>
                    </a:p>
                    <a:p>
                      <a:r>
                        <a:rPr lang="en-GB" sz="1500" b="0" i="0" kern="1200" dirty="0">
                          <a:solidFill>
                            <a:schemeClr val="dk1"/>
                          </a:solidFill>
                          <a:effectLst/>
                          <a:latin typeface="+mn-lt"/>
                          <a:ea typeface="+mn-ea"/>
                          <a:cs typeface="+mn-cs"/>
                        </a:rPr>
                        <a:t>Begley, CG., and Lee ME., (2012)</a:t>
                      </a:r>
                      <a:r>
                        <a:rPr lang="en-GB" sz="1500" b="0" i="0" kern="1200" baseline="0" dirty="0">
                          <a:solidFill>
                            <a:schemeClr val="dk1"/>
                          </a:solidFill>
                          <a:effectLst/>
                          <a:latin typeface="+mn-lt"/>
                          <a:ea typeface="+mn-ea"/>
                          <a:cs typeface="+mn-cs"/>
                        </a:rPr>
                        <a:t> </a:t>
                      </a:r>
                      <a:r>
                        <a:rPr lang="en-GB" sz="1500" b="0" i="0" kern="1200" dirty="0">
                          <a:solidFill>
                            <a:schemeClr val="dk1"/>
                          </a:solidFill>
                          <a:effectLst/>
                          <a:latin typeface="+mn-lt"/>
                          <a:ea typeface="+mn-ea"/>
                          <a:cs typeface="+mn-cs"/>
                        </a:rPr>
                        <a:t>Drug Development: Raise Standards for Preclinical Cancer Research, </a:t>
                      </a:r>
                      <a:r>
                        <a:rPr lang="en-GB" sz="1500" b="0" i="1" kern="1200" dirty="0">
                          <a:solidFill>
                            <a:schemeClr val="dk1"/>
                          </a:solidFill>
                          <a:effectLst/>
                          <a:latin typeface="+mn-lt"/>
                          <a:ea typeface="+mn-ea"/>
                          <a:cs typeface="+mn-cs"/>
                        </a:rPr>
                        <a:t>Nature</a:t>
                      </a:r>
                      <a:r>
                        <a:rPr lang="en-GB" sz="1500" b="0" i="0" kern="1200" dirty="0">
                          <a:solidFill>
                            <a:schemeClr val="dk1"/>
                          </a:solidFill>
                          <a:effectLst/>
                          <a:latin typeface="+mn-lt"/>
                          <a:ea typeface="+mn-ea"/>
                          <a:cs typeface="+mn-cs"/>
                        </a:rPr>
                        <a:t>. </a:t>
                      </a:r>
                      <a:r>
                        <a:rPr lang="en-GB" sz="1500" b="1" i="0" kern="1200" dirty="0">
                          <a:solidFill>
                            <a:schemeClr val="dk1"/>
                          </a:solidFill>
                          <a:effectLst/>
                          <a:latin typeface="+mn-lt"/>
                          <a:ea typeface="+mn-ea"/>
                          <a:cs typeface="+mn-cs"/>
                        </a:rPr>
                        <a:t>483</a:t>
                      </a:r>
                      <a:r>
                        <a:rPr lang="en-GB" sz="1500" b="0" i="0" kern="1200" dirty="0">
                          <a:solidFill>
                            <a:schemeClr val="dk1"/>
                          </a:solidFill>
                          <a:effectLst/>
                          <a:latin typeface="+mn-lt"/>
                          <a:ea typeface="+mn-ea"/>
                          <a:cs typeface="+mn-cs"/>
                        </a:rPr>
                        <a:t>, 531–533.</a:t>
                      </a:r>
                      <a:endParaRPr lang="en-GB" sz="1500" dirty="0">
                        <a:solidFill>
                          <a:schemeClr val="tx1"/>
                        </a:solidFill>
                      </a:endParaRPr>
                    </a:p>
                  </a:txBody>
                  <a:tcPr marL="82935" marR="82935" marT="41458" marB="41458"/>
                </a:tc>
                <a:extLst>
                  <a:ext uri="{0D108BD9-81ED-4DB2-BD59-A6C34878D82A}">
                    <a16:rowId xmlns:a16="http://schemas.microsoft.com/office/drawing/2014/main" val="10001"/>
                  </a:ext>
                </a:extLst>
              </a:tr>
              <a:tr h="2294523">
                <a:tc>
                  <a:txBody>
                    <a:bodyPr/>
                    <a:lstStyle/>
                    <a:p>
                      <a:r>
                        <a:rPr lang="en-GB" sz="1500" dirty="0"/>
                        <a:t>Psychology</a:t>
                      </a:r>
                    </a:p>
                  </a:txBody>
                  <a:tcPr marL="82935" marR="82935" marT="41458" marB="41458"/>
                </a:tc>
                <a:tc>
                  <a:txBody>
                    <a:bodyPr/>
                    <a:lstStyle/>
                    <a:p>
                      <a:r>
                        <a:rPr lang="en-GB" sz="1500" b="0" i="0" kern="1200" dirty="0">
                          <a:solidFill>
                            <a:schemeClr val="dk1"/>
                          </a:solidFill>
                          <a:effectLst/>
                          <a:latin typeface="+mn-lt"/>
                          <a:ea typeface="+mn-ea"/>
                          <a:cs typeface="+mn-cs"/>
                        </a:rPr>
                        <a:t> Out</a:t>
                      </a:r>
                      <a:r>
                        <a:rPr lang="en-GB" sz="1500" b="0" i="0" kern="1200" baseline="0" dirty="0">
                          <a:solidFill>
                            <a:schemeClr val="dk1"/>
                          </a:solidFill>
                          <a:effectLst/>
                          <a:latin typeface="+mn-lt"/>
                          <a:ea typeface="+mn-ea"/>
                          <a:cs typeface="+mn-cs"/>
                        </a:rPr>
                        <a:t> of 1</a:t>
                      </a:r>
                      <a:r>
                        <a:rPr lang="en-GB" sz="1500" b="0" i="0" kern="1200" dirty="0">
                          <a:solidFill>
                            <a:schemeClr val="dk1"/>
                          </a:solidFill>
                          <a:effectLst/>
                          <a:latin typeface="+mn-lt"/>
                          <a:ea typeface="+mn-ea"/>
                          <a:cs typeface="+mn-cs"/>
                        </a:rPr>
                        <a:t>00 studies from high-ranking journals</a:t>
                      </a:r>
                      <a:r>
                        <a:rPr lang="en-GB" sz="1500" b="0" i="0" kern="1200" baseline="0" dirty="0">
                          <a:solidFill>
                            <a:schemeClr val="dk1"/>
                          </a:solidFill>
                          <a:effectLst/>
                          <a:latin typeface="+mn-lt"/>
                          <a:ea typeface="+mn-ea"/>
                          <a:cs typeface="+mn-cs"/>
                        </a:rPr>
                        <a:t> only </a:t>
                      </a:r>
                      <a:r>
                        <a:rPr lang="en-GB" sz="1500" b="0" i="0" kern="1200" dirty="0">
                          <a:solidFill>
                            <a:schemeClr val="dk1"/>
                          </a:solidFill>
                          <a:effectLst/>
                          <a:latin typeface="+mn-lt"/>
                          <a:ea typeface="+mn-ea"/>
                          <a:cs typeface="+mn-cs"/>
                        </a:rPr>
                        <a:t>36% </a:t>
                      </a:r>
                      <a:r>
                        <a:rPr lang="en-GB" sz="1500" b="0" i="0" kern="1200" baseline="0" dirty="0">
                          <a:solidFill>
                            <a:schemeClr val="dk1"/>
                          </a:solidFill>
                          <a:effectLst/>
                          <a:latin typeface="+mn-lt"/>
                          <a:ea typeface="+mn-ea"/>
                          <a:cs typeface="+mn-cs"/>
                        </a:rPr>
                        <a:t> had </a:t>
                      </a:r>
                      <a:r>
                        <a:rPr lang="en-GB" sz="1500" b="0" i="0" kern="1200" dirty="0">
                          <a:solidFill>
                            <a:schemeClr val="dk1"/>
                          </a:solidFill>
                          <a:effectLst/>
                          <a:latin typeface="+mn-lt"/>
                          <a:ea typeface="+mn-ea"/>
                          <a:cs typeface="+mn-cs"/>
                        </a:rPr>
                        <a:t>significant findings (</a:t>
                      </a:r>
                      <a:r>
                        <a:rPr lang="en-GB" sz="1500" b="0" i="1" kern="1200" dirty="0">
                          <a:solidFill>
                            <a:schemeClr val="dk1"/>
                          </a:solidFill>
                          <a:effectLst/>
                          <a:latin typeface="+mn-lt"/>
                          <a:ea typeface="+mn-ea"/>
                          <a:cs typeface="+mn-cs"/>
                        </a:rPr>
                        <a:t>p</a:t>
                      </a:r>
                      <a:r>
                        <a:rPr lang="en-GB" sz="1500" b="0" i="0" kern="1200" dirty="0">
                          <a:solidFill>
                            <a:schemeClr val="dk1"/>
                          </a:solidFill>
                          <a:effectLst/>
                          <a:latin typeface="+mn-lt"/>
                          <a:ea typeface="+mn-ea"/>
                          <a:cs typeface="+mn-cs"/>
                        </a:rPr>
                        <a:t> value below .05) compared to 97% of the original studies. The mean </a:t>
                      </a:r>
                      <a:r>
                        <a:rPr lang="en-GB" sz="1500" b="0" i="0" u="none" strike="noStrike" kern="1200" dirty="0">
                          <a:solidFill>
                            <a:schemeClr val="dk1"/>
                          </a:solidFill>
                          <a:effectLst/>
                          <a:latin typeface="+mn-lt"/>
                          <a:ea typeface="+mn-ea"/>
                          <a:cs typeface="+mn-cs"/>
                        </a:rPr>
                        <a:t>effect size</a:t>
                      </a:r>
                      <a:r>
                        <a:rPr lang="en-GB" sz="1500" b="0" i="0" kern="1200" dirty="0">
                          <a:solidFill>
                            <a:schemeClr val="dk1"/>
                          </a:solidFill>
                          <a:effectLst/>
                          <a:latin typeface="+mn-lt"/>
                          <a:ea typeface="+mn-ea"/>
                          <a:cs typeface="+mn-cs"/>
                        </a:rPr>
                        <a:t> in the replications was approximately half the magnitude of the effects reported in the original studies.</a:t>
                      </a:r>
                    </a:p>
                    <a:p>
                      <a:endParaRPr lang="en-GB" sz="1500" b="0" i="0" kern="1200" dirty="0">
                        <a:solidFill>
                          <a:schemeClr val="dk1"/>
                        </a:solidFill>
                        <a:effectLst/>
                        <a:latin typeface="+mn-lt"/>
                        <a:ea typeface="+mn-ea"/>
                        <a:cs typeface="+mn-cs"/>
                      </a:endParaRPr>
                    </a:p>
                    <a:p>
                      <a:r>
                        <a:rPr lang="en-GB" sz="1500" b="0" i="0" kern="1200" dirty="0">
                          <a:solidFill>
                            <a:schemeClr val="dk1"/>
                          </a:solidFill>
                          <a:effectLst/>
                          <a:latin typeface="+mn-lt"/>
                          <a:ea typeface="+mn-ea"/>
                          <a:cs typeface="+mn-cs"/>
                        </a:rPr>
                        <a:t>Questionable research practices (QRPs) have been identified as common in the field (majority of 2000 scientists confess to at</a:t>
                      </a:r>
                      <a:r>
                        <a:rPr lang="en-GB" sz="1500" b="0" i="0" kern="1200" baseline="0" dirty="0">
                          <a:solidFill>
                            <a:schemeClr val="dk1"/>
                          </a:solidFill>
                          <a:effectLst/>
                          <a:latin typeface="+mn-lt"/>
                          <a:ea typeface="+mn-ea"/>
                          <a:cs typeface="+mn-cs"/>
                        </a:rPr>
                        <a:t> least one of: e.g. </a:t>
                      </a:r>
                      <a:r>
                        <a:rPr lang="en-GB" sz="1500" b="0" i="0" kern="1200" dirty="0">
                          <a:solidFill>
                            <a:schemeClr val="dk1"/>
                          </a:solidFill>
                          <a:effectLst/>
                          <a:latin typeface="+mn-lt"/>
                          <a:ea typeface="+mn-ea"/>
                          <a:cs typeface="+mn-cs"/>
                        </a:rPr>
                        <a:t>selective reporting,</a:t>
                      </a:r>
                      <a:r>
                        <a:rPr lang="en-GB" sz="1500" b="0" i="0" kern="1200" baseline="0" dirty="0">
                          <a:solidFill>
                            <a:schemeClr val="dk1"/>
                          </a:solidFill>
                          <a:effectLst/>
                          <a:latin typeface="+mn-lt"/>
                          <a:ea typeface="+mn-ea"/>
                          <a:cs typeface="+mn-cs"/>
                        </a:rPr>
                        <a:t> </a:t>
                      </a:r>
                      <a:r>
                        <a:rPr lang="en-GB" sz="1500" b="0" i="0" kern="1200" dirty="0">
                          <a:solidFill>
                            <a:schemeClr val="dk1"/>
                          </a:solidFill>
                          <a:effectLst/>
                          <a:latin typeface="+mn-lt"/>
                          <a:ea typeface="+mn-ea"/>
                          <a:cs typeface="+mn-cs"/>
                        </a:rPr>
                        <a:t>p-hacking,</a:t>
                      </a:r>
                      <a:r>
                        <a:rPr lang="en-GB" sz="1500" b="0" i="0" kern="1200" baseline="0" dirty="0">
                          <a:solidFill>
                            <a:schemeClr val="dk1"/>
                          </a:solidFill>
                          <a:effectLst/>
                          <a:latin typeface="+mn-lt"/>
                          <a:ea typeface="+mn-ea"/>
                          <a:cs typeface="+mn-cs"/>
                        </a:rPr>
                        <a:t> </a:t>
                      </a:r>
                      <a:r>
                        <a:rPr lang="en-GB" sz="1500" b="0" i="0" kern="1200" dirty="0">
                          <a:solidFill>
                            <a:schemeClr val="dk1"/>
                          </a:solidFill>
                          <a:effectLst/>
                          <a:latin typeface="+mn-lt"/>
                          <a:ea typeface="+mn-ea"/>
                          <a:cs typeface="+mn-cs"/>
                        </a:rPr>
                        <a:t>nonpublication of data, post-hoc storytelling (framing exploratory analyses as confirmatory analyses), manipulation of outliers.</a:t>
                      </a:r>
                      <a:endParaRPr lang="en-GB" sz="1500" dirty="0"/>
                    </a:p>
                  </a:txBody>
                  <a:tcPr marL="82935" marR="82935" marT="41458" marB="41458"/>
                </a:tc>
                <a:tc>
                  <a:txBody>
                    <a:bodyPr/>
                    <a:lstStyle/>
                    <a:p>
                      <a:r>
                        <a:rPr lang="en-GB" sz="1500" b="0" i="0" kern="1200" dirty="0">
                          <a:solidFill>
                            <a:schemeClr val="dk1"/>
                          </a:solidFill>
                          <a:effectLst/>
                          <a:latin typeface="+mn-lt"/>
                          <a:ea typeface="+mn-ea"/>
                          <a:cs typeface="+mn-cs"/>
                        </a:rPr>
                        <a:t>Collaboration, Open Science (2015). </a:t>
                      </a:r>
                      <a:r>
                        <a:rPr lang="en-GB" sz="1500" b="0" i="0" u="none" strike="noStrike" kern="1200" dirty="0">
                          <a:solidFill>
                            <a:schemeClr val="dk1"/>
                          </a:solidFill>
                          <a:effectLst/>
                          <a:latin typeface="+mn-lt"/>
                          <a:ea typeface="+mn-ea"/>
                          <a:cs typeface="+mn-cs"/>
                        </a:rPr>
                        <a:t>"Estimating the reproducibility of psychological science"</a:t>
                      </a:r>
                      <a:r>
                        <a:rPr lang="en-GB" sz="1500" b="0" i="0" kern="1200" dirty="0">
                          <a:solidFill>
                            <a:schemeClr val="dk1"/>
                          </a:solidFill>
                          <a:effectLst/>
                          <a:latin typeface="+mn-lt"/>
                          <a:ea typeface="+mn-ea"/>
                          <a:cs typeface="+mn-cs"/>
                        </a:rPr>
                        <a:t>. </a:t>
                      </a:r>
                      <a:r>
                        <a:rPr lang="en-GB" sz="1500" b="0" i="1" kern="1200" dirty="0">
                          <a:solidFill>
                            <a:schemeClr val="dk1"/>
                          </a:solidFill>
                          <a:effectLst/>
                          <a:latin typeface="+mn-lt"/>
                          <a:ea typeface="+mn-ea"/>
                          <a:cs typeface="+mn-cs"/>
                        </a:rPr>
                        <a:t>Science</a:t>
                      </a:r>
                      <a:r>
                        <a:rPr lang="en-GB" sz="1500" b="0" i="0" kern="1200" dirty="0">
                          <a:solidFill>
                            <a:schemeClr val="dk1"/>
                          </a:solidFill>
                          <a:effectLst/>
                          <a:latin typeface="+mn-lt"/>
                          <a:ea typeface="+mn-ea"/>
                          <a:cs typeface="+mn-cs"/>
                        </a:rPr>
                        <a:t>. </a:t>
                      </a:r>
                      <a:r>
                        <a:rPr lang="en-GB" sz="1500" b="1" i="0" kern="1200" dirty="0">
                          <a:solidFill>
                            <a:schemeClr val="dk1"/>
                          </a:solidFill>
                          <a:effectLst/>
                          <a:latin typeface="+mn-lt"/>
                          <a:ea typeface="+mn-ea"/>
                          <a:cs typeface="+mn-cs"/>
                        </a:rPr>
                        <a:t>349</a:t>
                      </a:r>
                      <a:r>
                        <a:rPr lang="en-GB" sz="1500" b="0" i="0" kern="1200" dirty="0">
                          <a:solidFill>
                            <a:schemeClr val="dk1"/>
                          </a:solidFill>
                          <a:effectLst/>
                          <a:latin typeface="+mn-lt"/>
                          <a:ea typeface="+mn-ea"/>
                          <a:cs typeface="+mn-cs"/>
                        </a:rPr>
                        <a:t> (6251): aac4716.</a:t>
                      </a:r>
                    </a:p>
                    <a:p>
                      <a:endParaRPr lang="en-GB" sz="1500" b="0" i="0" kern="1200" dirty="0">
                        <a:solidFill>
                          <a:schemeClr val="dk1"/>
                        </a:solidFill>
                        <a:effectLst/>
                        <a:latin typeface="+mn-lt"/>
                        <a:ea typeface="+mn-ea"/>
                        <a:cs typeface="+mn-cs"/>
                      </a:endParaRPr>
                    </a:p>
                    <a:p>
                      <a:r>
                        <a:rPr lang="en-GB" sz="1500" b="0" i="0" kern="1200" dirty="0">
                          <a:solidFill>
                            <a:schemeClr val="dk1"/>
                          </a:solidFill>
                          <a:effectLst/>
                          <a:latin typeface="+mn-lt"/>
                          <a:ea typeface="+mn-ea"/>
                          <a:cs typeface="+mn-cs"/>
                        </a:rPr>
                        <a:t> Leslie JK.; </a:t>
                      </a:r>
                      <a:r>
                        <a:rPr lang="en-GB" sz="1500" b="0" i="0" kern="1200" dirty="0" err="1">
                          <a:solidFill>
                            <a:schemeClr val="dk1"/>
                          </a:solidFill>
                          <a:effectLst/>
                          <a:latin typeface="+mn-lt"/>
                          <a:ea typeface="+mn-ea"/>
                          <a:cs typeface="+mn-cs"/>
                        </a:rPr>
                        <a:t>Loewenstein</a:t>
                      </a:r>
                      <a:r>
                        <a:rPr lang="en-GB" sz="1500" b="0" i="0" kern="1200" dirty="0">
                          <a:solidFill>
                            <a:schemeClr val="dk1"/>
                          </a:solidFill>
                          <a:effectLst/>
                          <a:latin typeface="+mn-lt"/>
                          <a:ea typeface="+mn-ea"/>
                          <a:cs typeface="+mn-cs"/>
                        </a:rPr>
                        <a:t>, GP, </a:t>
                      </a:r>
                      <a:r>
                        <a:rPr lang="en-GB" sz="1500" b="0" i="0" kern="1200" dirty="0" err="1">
                          <a:solidFill>
                            <a:schemeClr val="dk1"/>
                          </a:solidFill>
                          <a:effectLst/>
                          <a:latin typeface="+mn-lt"/>
                          <a:ea typeface="+mn-ea"/>
                          <a:cs typeface="+mn-cs"/>
                        </a:rPr>
                        <a:t>Drazen</a:t>
                      </a:r>
                      <a:r>
                        <a:rPr lang="en-GB" sz="1500" b="0" i="0" kern="1200" dirty="0">
                          <a:solidFill>
                            <a:schemeClr val="dk1"/>
                          </a:solidFill>
                          <a:effectLst/>
                          <a:latin typeface="+mn-lt"/>
                          <a:ea typeface="+mn-ea"/>
                          <a:cs typeface="+mn-cs"/>
                        </a:rPr>
                        <a:t> (2012). </a:t>
                      </a:r>
                      <a:r>
                        <a:rPr lang="en-GB" sz="1500" b="0" i="0" u="none" strike="noStrike" kern="1200" dirty="0">
                          <a:solidFill>
                            <a:schemeClr val="dk1"/>
                          </a:solidFill>
                          <a:effectLst/>
                          <a:latin typeface="+mn-lt"/>
                          <a:ea typeface="+mn-ea"/>
                          <a:cs typeface="+mn-cs"/>
                        </a:rPr>
                        <a:t>"Measuring the Prevalence of Questionable Research Practices With Incentives for Truth</a:t>
                      </a:r>
                      <a:r>
                        <a:rPr lang="en-GB" sz="1500" b="0" i="0" u="none" strike="noStrike" kern="1200" baseline="0" dirty="0">
                          <a:solidFill>
                            <a:schemeClr val="dk1"/>
                          </a:solidFill>
                          <a:effectLst/>
                          <a:latin typeface="+mn-lt"/>
                          <a:ea typeface="+mn-ea"/>
                          <a:cs typeface="+mn-cs"/>
                        </a:rPr>
                        <a:t> </a:t>
                      </a:r>
                      <a:r>
                        <a:rPr lang="en-GB" sz="1500" b="0" i="0" u="none" strike="noStrike" kern="1200" dirty="0">
                          <a:solidFill>
                            <a:schemeClr val="dk1"/>
                          </a:solidFill>
                          <a:effectLst/>
                          <a:latin typeface="+mn-lt"/>
                          <a:ea typeface="+mn-ea"/>
                          <a:cs typeface="+mn-cs"/>
                        </a:rPr>
                        <a:t>Telling"</a:t>
                      </a:r>
                      <a:r>
                        <a:rPr lang="en-GB" sz="1500" b="0" i="0" kern="1200" dirty="0">
                          <a:solidFill>
                            <a:schemeClr val="dk1"/>
                          </a:solidFill>
                          <a:effectLst/>
                          <a:latin typeface="+mn-lt"/>
                          <a:ea typeface="+mn-ea"/>
                          <a:cs typeface="+mn-cs"/>
                        </a:rPr>
                        <a:t>. </a:t>
                      </a:r>
                      <a:r>
                        <a:rPr lang="en-GB" sz="1500" b="0" i="1" kern="1200" dirty="0">
                          <a:solidFill>
                            <a:schemeClr val="dk1"/>
                          </a:solidFill>
                          <a:effectLst/>
                          <a:latin typeface="+mn-lt"/>
                          <a:ea typeface="+mn-ea"/>
                          <a:cs typeface="+mn-cs"/>
                        </a:rPr>
                        <a:t>Psychological Science</a:t>
                      </a:r>
                      <a:r>
                        <a:rPr lang="en-GB" sz="1500" b="0" i="0" kern="1200" dirty="0">
                          <a:solidFill>
                            <a:schemeClr val="dk1"/>
                          </a:solidFill>
                          <a:effectLst/>
                          <a:latin typeface="+mn-lt"/>
                          <a:ea typeface="+mn-ea"/>
                          <a:cs typeface="+mn-cs"/>
                        </a:rPr>
                        <a:t>. </a:t>
                      </a:r>
                      <a:r>
                        <a:rPr lang="en-GB" sz="1500" b="1" i="0" kern="1200" dirty="0">
                          <a:solidFill>
                            <a:schemeClr val="dk1"/>
                          </a:solidFill>
                          <a:effectLst/>
                          <a:latin typeface="+mn-lt"/>
                          <a:ea typeface="+mn-ea"/>
                          <a:cs typeface="+mn-cs"/>
                        </a:rPr>
                        <a:t>23</a:t>
                      </a:r>
                      <a:r>
                        <a:rPr lang="en-GB" sz="1500" b="0" i="0" kern="1200" dirty="0">
                          <a:solidFill>
                            <a:schemeClr val="dk1"/>
                          </a:solidFill>
                          <a:effectLst/>
                          <a:latin typeface="+mn-lt"/>
                          <a:ea typeface="+mn-ea"/>
                          <a:cs typeface="+mn-cs"/>
                        </a:rPr>
                        <a:t> (5): 524–532</a:t>
                      </a:r>
                      <a:endParaRPr lang="en-GB" sz="1500" dirty="0"/>
                    </a:p>
                  </a:txBody>
                  <a:tcPr marL="82935" marR="82935" marT="41458" marB="41458"/>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77910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9803130" cy="4351338"/>
          </a:xfrm>
        </p:spPr>
        <p:txBody>
          <a:bodyPr>
            <a:normAutofit/>
          </a:bodyPr>
          <a:lstStyle/>
          <a:p>
            <a:pPr marL="0" indent="0">
              <a:buNone/>
            </a:pPr>
            <a:r>
              <a:rPr lang="en-GB" b="1" dirty="0"/>
              <a:t>Key data viz</a:t>
            </a:r>
            <a:endParaRPr lang="en-GB" dirty="0"/>
          </a:p>
          <a:p>
            <a:r>
              <a:rPr lang="en-GB" dirty="0"/>
              <a:t>Evidence atlases for Systematic maps</a:t>
            </a:r>
          </a:p>
          <a:p>
            <a:r>
              <a:rPr lang="nb-NO" dirty="0">
                <a:hlinkClick r:id="rId3"/>
              </a:rPr>
              <a:t>estech.shinyapps.io/</a:t>
            </a:r>
            <a:r>
              <a:rPr lang="nb-NO" dirty="0" err="1">
                <a:hlinkClick r:id="rId3"/>
              </a:rPr>
              <a:t>eviatlas</a:t>
            </a:r>
            <a:r>
              <a:rPr lang="nb-NO" dirty="0">
                <a:hlinkClick r:id="rId3"/>
              </a:rPr>
              <a:t>/</a:t>
            </a:r>
            <a:endParaRPr lang="en-GB" dirty="0"/>
          </a:p>
          <a:p>
            <a:pPr marL="0" indent="0">
              <a:buNone/>
            </a:pPr>
            <a:endParaRPr lang="en-GB" b="1" dirty="0"/>
          </a:p>
        </p:txBody>
      </p:sp>
    </p:spTree>
    <p:extLst>
      <p:ext uri="{BB962C8B-B14F-4D97-AF65-F5344CB8AC3E}">
        <p14:creationId xmlns:p14="http://schemas.microsoft.com/office/powerpoint/2010/main" val="40296476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9803130" cy="4351338"/>
          </a:xfrm>
        </p:spPr>
        <p:txBody>
          <a:bodyPr>
            <a:normAutofit/>
          </a:bodyPr>
          <a:lstStyle/>
          <a:p>
            <a:pPr marL="0" indent="0">
              <a:buNone/>
            </a:pPr>
            <a:r>
              <a:rPr lang="en-GB" b="1" dirty="0"/>
              <a:t>What can we do much better?</a:t>
            </a:r>
          </a:p>
          <a:p>
            <a:r>
              <a:rPr lang="en-GB" dirty="0"/>
              <a:t>Typical outputs are still quite difficult to use in decision making</a:t>
            </a:r>
          </a:p>
          <a:p>
            <a:r>
              <a:rPr lang="en-GB" dirty="0"/>
              <a:t>Typical outputs are still difficult to understand</a:t>
            </a:r>
          </a:p>
          <a:p>
            <a:endParaRPr lang="en-GB" dirty="0"/>
          </a:p>
        </p:txBody>
      </p:sp>
    </p:spTree>
    <p:extLst>
      <p:ext uri="{BB962C8B-B14F-4D97-AF65-F5344CB8AC3E}">
        <p14:creationId xmlns:p14="http://schemas.microsoft.com/office/powerpoint/2010/main" val="15574580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9803130" cy="4351338"/>
          </a:xfrm>
        </p:spPr>
        <p:txBody>
          <a:bodyPr>
            <a:normAutofit/>
          </a:bodyPr>
          <a:lstStyle/>
          <a:p>
            <a:pPr marL="0" indent="0">
              <a:buNone/>
            </a:pPr>
            <a:r>
              <a:rPr lang="en-GB" b="1" dirty="0"/>
              <a:t>What can we do much better?</a:t>
            </a:r>
          </a:p>
          <a:p>
            <a:r>
              <a:rPr lang="nb-NO" dirty="0" err="1"/>
              <a:t>Plain</a:t>
            </a:r>
            <a:r>
              <a:rPr lang="nb-NO" dirty="0"/>
              <a:t> </a:t>
            </a:r>
            <a:r>
              <a:rPr lang="nb-NO" dirty="0" err="1"/>
              <a:t>language</a:t>
            </a:r>
            <a:r>
              <a:rPr lang="nb-NO" dirty="0"/>
              <a:t> </a:t>
            </a:r>
            <a:r>
              <a:rPr lang="nb-NO" dirty="0" err="1"/>
              <a:t>summaries</a:t>
            </a:r>
            <a:endParaRPr lang="nb-NO" dirty="0"/>
          </a:p>
          <a:p>
            <a:r>
              <a:rPr lang="nb-NO" dirty="0"/>
              <a:t>Guidelines  </a:t>
            </a:r>
          </a:p>
        </p:txBody>
      </p:sp>
    </p:spTree>
    <p:extLst>
      <p:ext uri="{BB962C8B-B14F-4D97-AF65-F5344CB8AC3E}">
        <p14:creationId xmlns:p14="http://schemas.microsoft.com/office/powerpoint/2010/main" val="3031155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232410" y="1517015"/>
            <a:ext cx="4019550" cy="4838064"/>
          </a:xfrm>
        </p:spPr>
        <p:txBody>
          <a:bodyPr>
            <a:normAutofit/>
          </a:bodyPr>
          <a:lstStyle/>
          <a:p>
            <a:pPr marL="0" indent="0">
              <a:buNone/>
            </a:pPr>
            <a:r>
              <a:rPr lang="en-GB" b="1" dirty="0"/>
              <a:t>What can we do much better?</a:t>
            </a:r>
          </a:p>
          <a:p>
            <a:r>
              <a:rPr lang="nb-NO" dirty="0" err="1"/>
              <a:t>Decision</a:t>
            </a:r>
            <a:r>
              <a:rPr lang="nb-NO" dirty="0"/>
              <a:t> </a:t>
            </a:r>
            <a:r>
              <a:rPr lang="nb-NO" dirty="0" err="1"/>
              <a:t>models</a:t>
            </a:r>
            <a:endParaRPr lang="nb-NO" dirty="0"/>
          </a:p>
        </p:txBody>
      </p:sp>
      <p:pic>
        <p:nvPicPr>
          <p:cNvPr id="5" name="Picture 4">
            <a:extLst>
              <a:ext uri="{FF2B5EF4-FFF2-40B4-BE49-F238E27FC236}">
                <a16:creationId xmlns:a16="http://schemas.microsoft.com/office/drawing/2014/main" id="{6E36506D-2F51-6C23-F9B5-A12F33069A1A}"/>
              </a:ext>
            </a:extLst>
          </p:cNvPr>
          <p:cNvPicPr>
            <a:picLocks noChangeAspect="1"/>
          </p:cNvPicPr>
          <p:nvPr/>
        </p:nvPicPr>
        <p:blipFill>
          <a:blip r:embed="rId3"/>
          <a:stretch>
            <a:fillRect/>
          </a:stretch>
        </p:blipFill>
        <p:spPr>
          <a:xfrm>
            <a:off x="3969993" y="1264194"/>
            <a:ext cx="8111517" cy="5090885"/>
          </a:xfrm>
          <a:prstGeom prst="rect">
            <a:avLst/>
          </a:prstGeom>
        </p:spPr>
      </p:pic>
    </p:spTree>
    <p:extLst>
      <p:ext uri="{BB962C8B-B14F-4D97-AF65-F5344CB8AC3E}">
        <p14:creationId xmlns:p14="http://schemas.microsoft.com/office/powerpoint/2010/main" val="40997159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5CAF8E1-2446-4381-B34C-9C89D6035E7E}"/>
              </a:ext>
            </a:extLst>
          </p:cNvPr>
          <p:cNvSpPr>
            <a:spLocks noGrp="1"/>
          </p:cNvSpPr>
          <p:nvPr>
            <p:ph idx="1"/>
          </p:nvPr>
        </p:nvSpPr>
        <p:spPr>
          <a:xfrm>
            <a:off x="1981200" y="1628801"/>
            <a:ext cx="8229600" cy="4497363"/>
          </a:xfrm>
          <a:solidFill>
            <a:srgbClr val="0070C0"/>
          </a:solidFill>
        </p:spPr>
        <p:txBody>
          <a:bodyPr/>
          <a:lstStyle/>
          <a:p>
            <a:pPr marL="0" indent="0">
              <a:buNone/>
            </a:pPr>
            <a:endParaRPr lang="en-GB" dirty="0"/>
          </a:p>
        </p:txBody>
      </p:sp>
      <p:sp>
        <p:nvSpPr>
          <p:cNvPr id="6" name="Oval 5">
            <a:extLst>
              <a:ext uri="{FF2B5EF4-FFF2-40B4-BE49-F238E27FC236}">
                <a16:creationId xmlns:a16="http://schemas.microsoft.com/office/drawing/2014/main" id="{6B61B24F-FD62-4BAF-94D4-2D352DF41330}"/>
              </a:ext>
            </a:extLst>
          </p:cNvPr>
          <p:cNvSpPr/>
          <p:nvPr/>
        </p:nvSpPr>
        <p:spPr>
          <a:xfrm>
            <a:off x="2063552" y="2276872"/>
            <a:ext cx="2376264" cy="172819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Intervention A</a:t>
            </a:r>
          </a:p>
        </p:txBody>
      </p:sp>
      <p:sp>
        <p:nvSpPr>
          <p:cNvPr id="7" name="Right Arrow 5">
            <a:extLst>
              <a:ext uri="{FF2B5EF4-FFF2-40B4-BE49-F238E27FC236}">
                <a16:creationId xmlns:a16="http://schemas.microsoft.com/office/drawing/2014/main" id="{E324B844-D84E-4610-A0A3-9D56E611AFCC}"/>
              </a:ext>
            </a:extLst>
          </p:cNvPr>
          <p:cNvSpPr/>
          <p:nvPr/>
        </p:nvSpPr>
        <p:spPr>
          <a:xfrm>
            <a:off x="4511824" y="2924944"/>
            <a:ext cx="2880320" cy="5040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Oval 7">
            <a:extLst>
              <a:ext uri="{FF2B5EF4-FFF2-40B4-BE49-F238E27FC236}">
                <a16:creationId xmlns:a16="http://schemas.microsoft.com/office/drawing/2014/main" id="{8A49CE0A-E1D8-44E0-96E6-2E23121D0463}"/>
              </a:ext>
            </a:extLst>
          </p:cNvPr>
          <p:cNvSpPr/>
          <p:nvPr/>
        </p:nvSpPr>
        <p:spPr>
          <a:xfrm>
            <a:off x="7464152" y="2276872"/>
            <a:ext cx="2376264" cy="172819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Outcome</a:t>
            </a:r>
          </a:p>
        </p:txBody>
      </p:sp>
      <p:sp>
        <p:nvSpPr>
          <p:cNvPr id="9" name="TextBox 8">
            <a:extLst>
              <a:ext uri="{FF2B5EF4-FFF2-40B4-BE49-F238E27FC236}">
                <a16:creationId xmlns:a16="http://schemas.microsoft.com/office/drawing/2014/main" id="{6CA071C5-24B2-49D1-AFED-328DC3C058F9}"/>
              </a:ext>
            </a:extLst>
          </p:cNvPr>
          <p:cNvSpPr txBox="1"/>
          <p:nvPr/>
        </p:nvSpPr>
        <p:spPr>
          <a:xfrm>
            <a:off x="4526816" y="1918923"/>
            <a:ext cx="3513400" cy="800219"/>
          </a:xfrm>
          <a:prstGeom prst="rect">
            <a:avLst/>
          </a:prstGeom>
          <a:noFill/>
        </p:spPr>
        <p:txBody>
          <a:bodyPr wrap="square" rtlCol="0">
            <a:spAutoFit/>
          </a:bodyPr>
          <a:lstStyle/>
          <a:p>
            <a:r>
              <a:rPr lang="en-GB" sz="2800" dirty="0">
                <a:solidFill>
                  <a:schemeClr val="bg1"/>
                </a:solidFill>
              </a:rPr>
              <a:t>SR or Meta-analysis</a:t>
            </a:r>
          </a:p>
          <a:p>
            <a:endParaRPr lang="en-GB" sz="1800" dirty="0"/>
          </a:p>
        </p:txBody>
      </p:sp>
      <p:sp>
        <p:nvSpPr>
          <p:cNvPr id="10" name="Rectangle 9">
            <a:extLst>
              <a:ext uri="{FF2B5EF4-FFF2-40B4-BE49-F238E27FC236}">
                <a16:creationId xmlns:a16="http://schemas.microsoft.com/office/drawing/2014/main" id="{913E2CDC-7F50-4758-8421-E3BB9A4316AF}"/>
              </a:ext>
            </a:extLst>
          </p:cNvPr>
          <p:cNvSpPr/>
          <p:nvPr/>
        </p:nvSpPr>
        <p:spPr>
          <a:xfrm>
            <a:off x="4974704" y="4858939"/>
            <a:ext cx="2448272" cy="1224136"/>
          </a:xfrm>
          <a:prstGeom prst="rect">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Decision</a:t>
            </a:r>
          </a:p>
        </p:txBody>
      </p:sp>
      <p:sp>
        <p:nvSpPr>
          <p:cNvPr id="11" name="Right Arrow 10">
            <a:extLst>
              <a:ext uri="{FF2B5EF4-FFF2-40B4-BE49-F238E27FC236}">
                <a16:creationId xmlns:a16="http://schemas.microsoft.com/office/drawing/2014/main" id="{3295C570-0B66-408A-8BD4-4A2916224679}"/>
              </a:ext>
            </a:extLst>
          </p:cNvPr>
          <p:cNvSpPr/>
          <p:nvPr/>
        </p:nvSpPr>
        <p:spPr>
          <a:xfrm rot="8102973">
            <a:off x="6129065" y="3910385"/>
            <a:ext cx="1924928" cy="93610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Title 3">
            <a:extLst>
              <a:ext uri="{FF2B5EF4-FFF2-40B4-BE49-F238E27FC236}">
                <a16:creationId xmlns:a16="http://schemas.microsoft.com/office/drawing/2014/main" id="{B30C69D6-01E0-2FF9-EAD1-20929E2AB4A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908155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716B4B-5CE2-424D-8E5B-1F5B7DFE27B7}"/>
              </a:ext>
            </a:extLst>
          </p:cNvPr>
          <p:cNvPicPr>
            <a:picLocks noChangeAspect="1"/>
          </p:cNvPicPr>
          <p:nvPr/>
        </p:nvPicPr>
        <p:blipFill rotWithShape="1">
          <a:blip r:embed="rId3"/>
          <a:srcRect l="16875" t="18602" r="67399" b="7849"/>
          <a:stretch/>
        </p:blipFill>
        <p:spPr>
          <a:xfrm>
            <a:off x="1572454" y="-6618"/>
            <a:ext cx="5218715" cy="6864618"/>
          </a:xfrm>
          <a:prstGeom prst="rect">
            <a:avLst/>
          </a:prstGeom>
        </p:spPr>
      </p:pic>
      <p:pic>
        <p:nvPicPr>
          <p:cNvPr id="6" name="Content Placeholder 5">
            <a:extLst>
              <a:ext uri="{FF2B5EF4-FFF2-40B4-BE49-F238E27FC236}">
                <a16:creationId xmlns:a16="http://schemas.microsoft.com/office/drawing/2014/main" id="{94ABD21D-CD3D-4821-9E9F-D6F4B1DD9477}"/>
              </a:ext>
            </a:extLst>
          </p:cNvPr>
          <p:cNvPicPr>
            <a:picLocks noGrp="1" noChangeAspect="1"/>
          </p:cNvPicPr>
          <p:nvPr>
            <p:ph sz="half" idx="4294967295"/>
          </p:nvPr>
        </p:nvPicPr>
        <p:blipFill rotWithShape="1">
          <a:blip r:embed="rId4"/>
          <a:srcRect l="16994" t="23886" r="62998" b="5664"/>
          <a:stretch/>
        </p:blipFill>
        <p:spPr>
          <a:xfrm>
            <a:off x="5663952" y="-6618"/>
            <a:ext cx="7001198" cy="6932938"/>
          </a:xfrm>
          <a:prstGeom prst="rect">
            <a:avLst/>
          </a:prstGeom>
        </p:spPr>
      </p:pic>
      <p:pic>
        <p:nvPicPr>
          <p:cNvPr id="5" name="Content Placeholder 4">
            <a:extLst>
              <a:ext uri="{FF2B5EF4-FFF2-40B4-BE49-F238E27FC236}">
                <a16:creationId xmlns:a16="http://schemas.microsoft.com/office/drawing/2014/main" id="{3974685F-BBAF-4BDE-A516-067F27CDC233}"/>
              </a:ext>
            </a:extLst>
          </p:cNvPr>
          <p:cNvPicPr>
            <a:picLocks noGrp="1" noChangeAspect="1"/>
          </p:cNvPicPr>
          <p:nvPr>
            <p:ph sz="half" idx="4294967295"/>
          </p:nvPr>
        </p:nvPicPr>
        <p:blipFill rotWithShape="1">
          <a:blip r:embed="rId5"/>
          <a:srcRect l="12482" t="6826" r="71209" b="7167"/>
          <a:stretch/>
        </p:blipFill>
        <p:spPr>
          <a:xfrm>
            <a:off x="4113857" y="1124744"/>
            <a:ext cx="3742868" cy="5549900"/>
          </a:xfrm>
          <a:prstGeom prst="rect">
            <a:avLst/>
          </a:prstGeom>
        </p:spPr>
      </p:pic>
    </p:spTree>
    <p:extLst>
      <p:ext uri="{BB962C8B-B14F-4D97-AF65-F5344CB8AC3E}">
        <p14:creationId xmlns:p14="http://schemas.microsoft.com/office/powerpoint/2010/main" val="403111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3258" t="32593" r="34091" b="6667"/>
          <a:stretch/>
        </p:blipFill>
        <p:spPr>
          <a:xfrm>
            <a:off x="1704109" y="1674668"/>
            <a:ext cx="3859504" cy="4038600"/>
          </a:xfrm>
          <a:prstGeom prst="rect">
            <a:avLst/>
          </a:prstGeom>
        </p:spPr>
      </p:pic>
      <p:sp>
        <p:nvSpPr>
          <p:cNvPr id="6" name="Title 5"/>
          <p:cNvSpPr>
            <a:spLocks noGrp="1"/>
          </p:cNvSpPr>
          <p:nvPr>
            <p:ph type="title"/>
          </p:nvPr>
        </p:nvSpPr>
        <p:spPr>
          <a:xfrm>
            <a:off x="1631504" y="219065"/>
            <a:ext cx="9144000" cy="994172"/>
          </a:xfrm>
        </p:spPr>
        <p:txBody>
          <a:bodyPr>
            <a:normAutofit/>
          </a:bodyPr>
          <a:lstStyle/>
          <a:p>
            <a:pPr algn="ctr"/>
            <a:r>
              <a:rPr lang="en-GB" sz="2700" dirty="0"/>
              <a:t>Is planting trees the solution to reducing flood risks?</a:t>
            </a:r>
          </a:p>
        </p:txBody>
      </p:sp>
      <p:pic>
        <p:nvPicPr>
          <p:cNvPr id="12" name="Picture 11"/>
          <p:cNvPicPr>
            <a:picLocks noChangeAspect="1"/>
          </p:cNvPicPr>
          <p:nvPr/>
        </p:nvPicPr>
        <p:blipFill rotWithShape="1">
          <a:blip r:embed="rId3"/>
          <a:srcRect l="33940" t="13199" r="33409" b="12727"/>
          <a:stretch/>
        </p:blipFill>
        <p:spPr>
          <a:xfrm>
            <a:off x="6490857" y="1642678"/>
            <a:ext cx="3415144" cy="4358072"/>
          </a:xfrm>
          <a:prstGeom prst="rect">
            <a:avLst/>
          </a:prstGeom>
        </p:spPr>
      </p:pic>
      <p:sp>
        <p:nvSpPr>
          <p:cNvPr id="13" name="TextBox 12"/>
          <p:cNvSpPr txBox="1"/>
          <p:nvPr/>
        </p:nvSpPr>
        <p:spPr>
          <a:xfrm>
            <a:off x="1752600" y="5713270"/>
            <a:ext cx="4689764" cy="507831"/>
          </a:xfrm>
          <a:prstGeom prst="rect">
            <a:avLst/>
          </a:prstGeom>
          <a:noFill/>
        </p:spPr>
        <p:txBody>
          <a:bodyPr wrap="square" rtlCol="0">
            <a:spAutoFit/>
          </a:bodyPr>
          <a:lstStyle/>
          <a:p>
            <a:r>
              <a:rPr lang="en-GB" sz="1350" dirty="0"/>
              <a:t>Carrack, J. et al. (</a:t>
            </a:r>
            <a:r>
              <a:rPr lang="en-GB" sz="1350" i="1" dirty="0"/>
              <a:t>2018</a:t>
            </a:r>
            <a:r>
              <a:rPr lang="en-GB" sz="1350" dirty="0"/>
              <a:t>) </a:t>
            </a:r>
            <a:r>
              <a:rPr lang="en-GB" sz="1350" i="1" dirty="0"/>
              <a:t>Journal of Flood Risk Management</a:t>
            </a:r>
            <a:r>
              <a:rPr lang="en-GB" sz="1350" dirty="0">
                <a:solidFill>
                  <a:schemeClr val="accent1">
                    <a:lumMod val="50000"/>
                  </a:schemeClr>
                </a:solidFill>
              </a:rPr>
              <a:t> </a:t>
            </a:r>
          </a:p>
          <a:p>
            <a:endParaRPr lang="en-GB" sz="1350" dirty="0"/>
          </a:p>
        </p:txBody>
      </p:sp>
      <p:sp>
        <p:nvSpPr>
          <p:cNvPr id="3" name="Arrow: Left 2">
            <a:extLst>
              <a:ext uri="{FF2B5EF4-FFF2-40B4-BE49-F238E27FC236}">
                <a16:creationId xmlns:a16="http://schemas.microsoft.com/office/drawing/2014/main" id="{C0AF4A9B-B6F3-4A71-8B1D-82A5A463AB08}"/>
              </a:ext>
            </a:extLst>
          </p:cNvPr>
          <p:cNvSpPr/>
          <p:nvPr/>
        </p:nvSpPr>
        <p:spPr>
          <a:xfrm>
            <a:off x="9840416" y="2211012"/>
            <a:ext cx="576064" cy="35389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Arrow: Left 8">
            <a:extLst>
              <a:ext uri="{FF2B5EF4-FFF2-40B4-BE49-F238E27FC236}">
                <a16:creationId xmlns:a16="http://schemas.microsoft.com/office/drawing/2014/main" id="{192B303C-252C-4BE2-9384-FF64A6954657}"/>
              </a:ext>
            </a:extLst>
          </p:cNvPr>
          <p:cNvSpPr/>
          <p:nvPr/>
        </p:nvSpPr>
        <p:spPr>
          <a:xfrm rot="10164010">
            <a:off x="6202825" y="2758885"/>
            <a:ext cx="576064" cy="35389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77025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9E5275FE-7B47-4869-B0ED-B3843FED9885}"/>
              </a:ext>
            </a:extLst>
          </p:cNvPr>
          <p:cNvSpPr>
            <a:spLocks noGrp="1"/>
          </p:cNvSpPr>
          <p:nvPr>
            <p:ph type="title"/>
          </p:nvPr>
        </p:nvSpPr>
        <p:spPr/>
        <p:txBody>
          <a:bodyPr/>
          <a:lstStyle/>
          <a:p>
            <a:r>
              <a:rPr lang="en-US" altLang="en-US"/>
              <a:t>Good research updates our belief about evidence</a:t>
            </a:r>
          </a:p>
        </p:txBody>
      </p:sp>
      <p:sp>
        <p:nvSpPr>
          <p:cNvPr id="41987" name="Content Placeholder 2">
            <a:extLst>
              <a:ext uri="{FF2B5EF4-FFF2-40B4-BE49-F238E27FC236}">
                <a16:creationId xmlns:a16="http://schemas.microsoft.com/office/drawing/2014/main" id="{27ECA7AB-61D7-031B-38CE-E85318914F9D}"/>
              </a:ext>
            </a:extLst>
          </p:cNvPr>
          <p:cNvSpPr>
            <a:spLocks noGrp="1"/>
          </p:cNvSpPr>
          <p:nvPr>
            <p:ph sz="half" idx="1"/>
          </p:nvPr>
        </p:nvSpPr>
        <p:spPr/>
        <p:txBody>
          <a:bodyPr/>
          <a:lstStyle/>
          <a:p>
            <a:pPr>
              <a:buFontTx/>
              <a:buNone/>
            </a:pPr>
            <a:endParaRPr lang="en-US" altLang="en-US"/>
          </a:p>
          <a:p>
            <a:pPr>
              <a:buFontTx/>
              <a:buNone/>
            </a:pPr>
            <a:endParaRPr lang="en-US" altLang="en-US"/>
          </a:p>
          <a:p>
            <a:pPr>
              <a:buFontTx/>
              <a:buNone/>
            </a:pPr>
            <a:endParaRPr lang="en-US" altLang="en-US"/>
          </a:p>
        </p:txBody>
      </p:sp>
      <p:graphicFrame>
        <p:nvGraphicFramePr>
          <p:cNvPr id="7" name="Diagram 6">
            <a:extLst>
              <a:ext uri="{FF2B5EF4-FFF2-40B4-BE49-F238E27FC236}">
                <a16:creationId xmlns:a16="http://schemas.microsoft.com/office/drawing/2014/main" id="{06D1DF95-93CA-0254-A86C-9FF01AEB4AD8}"/>
              </a:ext>
            </a:extLst>
          </p:cNvPr>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989" name="TextBox 4">
            <a:extLst>
              <a:ext uri="{FF2B5EF4-FFF2-40B4-BE49-F238E27FC236}">
                <a16:creationId xmlns:a16="http://schemas.microsoft.com/office/drawing/2014/main" id="{0673B68E-38F1-B0FD-CA78-5A0AB1B08C1D}"/>
              </a:ext>
            </a:extLst>
          </p:cNvPr>
          <p:cNvSpPr txBox="1">
            <a:spLocks noChangeArrowheads="1"/>
          </p:cNvSpPr>
          <p:nvPr/>
        </p:nvSpPr>
        <p:spPr bwMode="auto">
          <a:xfrm>
            <a:off x="2503578" y="5649967"/>
            <a:ext cx="8189860" cy="59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pPr eaLnBrk="1" hangingPunct="1"/>
            <a:r>
              <a:rPr lang="en-GB" altLang="en-US" sz="1633"/>
              <a:t>Stewart G, Higgins J, Schunneman H, Meader N. (2015) The use of Bayesian Networks to assess the quality of evidence from research synthesis. </a:t>
            </a:r>
            <a:r>
              <a:rPr lang="en-GB" altLang="en-US" sz="1633" i="1"/>
              <a:t>PLoS ONE</a:t>
            </a:r>
            <a:r>
              <a:rPr lang="en-GB" altLang="en-US" sz="1633"/>
              <a:t> 10(4)</a:t>
            </a:r>
          </a:p>
        </p:txBody>
      </p:sp>
    </p:spTree>
    <p:extLst>
      <p:ext uri="{BB962C8B-B14F-4D97-AF65-F5344CB8AC3E}">
        <p14:creationId xmlns:p14="http://schemas.microsoft.com/office/powerpoint/2010/main" val="32300005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02550C76-8D0B-6FF4-ECD9-D32ED4F72205}"/>
              </a:ext>
            </a:extLst>
          </p:cNvPr>
          <p:cNvSpPr>
            <a:spLocks noGrp="1"/>
          </p:cNvSpPr>
          <p:nvPr>
            <p:ph type="title"/>
          </p:nvPr>
        </p:nvSpPr>
        <p:spPr>
          <a:xfrm>
            <a:off x="1246590" y="1"/>
            <a:ext cx="9213593" cy="920064"/>
          </a:xfrm>
        </p:spPr>
        <p:txBody>
          <a:bodyPr/>
          <a:lstStyle/>
          <a:p>
            <a:r>
              <a:rPr lang="en-GB" altLang="en-US"/>
              <a:t>A real example of researcher degrees of freedom</a:t>
            </a:r>
          </a:p>
        </p:txBody>
      </p:sp>
      <p:pic>
        <p:nvPicPr>
          <p:cNvPr id="39939" name="Content Placeholder 3">
            <a:extLst>
              <a:ext uri="{FF2B5EF4-FFF2-40B4-BE49-F238E27FC236}">
                <a16:creationId xmlns:a16="http://schemas.microsoft.com/office/drawing/2014/main" id="{FDCCB10B-00B3-1A91-6D8A-4DB88623A9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5048" y="816395"/>
            <a:ext cx="11145870" cy="6270541"/>
          </a:xfrm>
        </p:spPr>
      </p:pic>
    </p:spTree>
    <p:extLst>
      <p:ext uri="{BB962C8B-B14F-4D97-AF65-F5344CB8AC3E}">
        <p14:creationId xmlns:p14="http://schemas.microsoft.com/office/powerpoint/2010/main" val="336246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CD4037E-BB4A-8285-D51B-0D0D3A38A086}"/>
              </a:ext>
            </a:extLst>
          </p:cNvPr>
          <p:cNvSpPr>
            <a:spLocks noGrp="1"/>
          </p:cNvSpPr>
          <p:nvPr>
            <p:ph type="title"/>
          </p:nvPr>
        </p:nvSpPr>
        <p:spPr/>
        <p:txBody>
          <a:bodyPr/>
          <a:lstStyle/>
          <a:p>
            <a:r>
              <a:rPr lang="en-GB" altLang="en-US"/>
              <a:t>The dance of the P values</a:t>
            </a:r>
          </a:p>
        </p:txBody>
      </p:sp>
      <p:graphicFrame>
        <p:nvGraphicFramePr>
          <p:cNvPr id="4" name="Content Placeholder 3">
            <a:extLst>
              <a:ext uri="{FF2B5EF4-FFF2-40B4-BE49-F238E27FC236}">
                <a16:creationId xmlns:a16="http://schemas.microsoft.com/office/drawing/2014/main" id="{AF42DB40-F07E-5AF3-7220-40D591DBDE24}"/>
              </a:ext>
            </a:extLst>
          </p:cNvPr>
          <p:cNvGraphicFramePr>
            <a:graphicFrameLocks noGrp="1"/>
          </p:cNvGraphicFramePr>
          <p:nvPr>
            <p:ph idx="1"/>
            <p:extLst>
              <p:ext uri="{D42A27DB-BD31-4B8C-83A1-F6EECF244321}">
                <p14:modId xmlns:p14="http://schemas.microsoft.com/office/powerpoint/2010/main" val="2252957043"/>
              </p:ext>
            </p:extLst>
          </p:nvPr>
        </p:nvGraphicFramePr>
        <p:xfrm>
          <a:off x="1731818" y="1362883"/>
          <a:ext cx="1033811" cy="4711840"/>
        </p:xfrm>
        <a:graphic>
          <a:graphicData uri="http://schemas.openxmlformats.org/drawingml/2006/table">
            <a:tbl>
              <a:tblPr firstRow="1" bandRow="1">
                <a:tableStyleId>{D7AC3CCA-C797-4891-BE02-D94E43425B78}</a:tableStyleId>
              </a:tblPr>
              <a:tblGrid>
                <a:gridCol w="1033811">
                  <a:extLst>
                    <a:ext uri="{9D8B030D-6E8A-4147-A177-3AD203B41FA5}">
                      <a16:colId xmlns:a16="http://schemas.microsoft.com/office/drawing/2014/main" val="20000"/>
                    </a:ext>
                  </a:extLst>
                </a:gridCol>
              </a:tblGrid>
              <a:tr h="580525">
                <a:tc>
                  <a:txBody>
                    <a:bodyPr/>
                    <a:lstStyle/>
                    <a:p>
                      <a:pPr algn="ctr"/>
                      <a:r>
                        <a:rPr lang="en-GB" sz="1600" b="0" dirty="0"/>
                        <a:t>Strength of evidence</a:t>
                      </a:r>
                    </a:p>
                  </a:txBody>
                  <a:tcPr marL="82973" marR="82973" marT="41457" marB="41457"/>
                </a:tc>
                <a:extLst>
                  <a:ext uri="{0D108BD9-81ED-4DB2-BD59-A6C34878D82A}">
                    <a16:rowId xmlns:a16="http://schemas.microsoft.com/office/drawing/2014/main" val="10000"/>
                  </a:ext>
                </a:extLst>
              </a:tr>
              <a:tr h="829236">
                <a:tc>
                  <a:txBody>
                    <a:bodyPr/>
                    <a:lstStyle/>
                    <a:p>
                      <a:pPr algn="ctr"/>
                      <a:r>
                        <a:rPr lang="en-GB" sz="1600" b="0" dirty="0"/>
                        <a:t>P&lt;0.001</a:t>
                      </a:r>
                    </a:p>
                  </a:txBody>
                  <a:tcPr marL="82973" marR="82973" marT="41457" marB="41457"/>
                </a:tc>
                <a:extLst>
                  <a:ext uri="{0D108BD9-81ED-4DB2-BD59-A6C34878D82A}">
                    <a16:rowId xmlns:a16="http://schemas.microsoft.com/office/drawing/2014/main" val="10001"/>
                  </a:ext>
                </a:extLst>
              </a:tr>
              <a:tr h="580462">
                <a:tc>
                  <a:txBody>
                    <a:bodyPr/>
                    <a:lstStyle/>
                    <a:p>
                      <a:pPr algn="ctr"/>
                      <a:r>
                        <a:rPr lang="en-GB" sz="1600" dirty="0"/>
                        <a:t>P&lt;0.01</a:t>
                      </a:r>
                    </a:p>
                  </a:txBody>
                  <a:tcPr marL="82973" marR="82973" marT="41457" marB="41457"/>
                </a:tc>
                <a:extLst>
                  <a:ext uri="{0D108BD9-81ED-4DB2-BD59-A6C34878D82A}">
                    <a16:rowId xmlns:a16="http://schemas.microsoft.com/office/drawing/2014/main" val="10002"/>
                  </a:ext>
                </a:extLst>
              </a:tr>
              <a:tr h="829236">
                <a:tc>
                  <a:txBody>
                    <a:bodyPr/>
                    <a:lstStyle/>
                    <a:p>
                      <a:pPr algn="ctr"/>
                      <a:r>
                        <a:rPr lang="en-GB" sz="1600" dirty="0"/>
                        <a:t>P&lt;0.05</a:t>
                      </a:r>
                    </a:p>
                  </a:txBody>
                  <a:tcPr marL="82973" marR="82973" marT="41457" marB="41457"/>
                </a:tc>
                <a:extLst>
                  <a:ext uri="{0D108BD9-81ED-4DB2-BD59-A6C34878D82A}">
                    <a16:rowId xmlns:a16="http://schemas.microsoft.com/office/drawing/2014/main" val="10003"/>
                  </a:ext>
                </a:extLst>
              </a:tr>
              <a:tr h="1078010">
                <a:tc>
                  <a:txBody>
                    <a:bodyPr/>
                    <a:lstStyle/>
                    <a:p>
                      <a:pPr algn="ctr"/>
                      <a:r>
                        <a:rPr lang="en-GB" sz="1600" dirty="0"/>
                        <a:t>P 0.05 to ?</a:t>
                      </a:r>
                    </a:p>
                  </a:txBody>
                  <a:tcPr marL="82973" marR="82973" marT="41457" marB="41457"/>
                </a:tc>
                <a:extLst>
                  <a:ext uri="{0D108BD9-81ED-4DB2-BD59-A6C34878D82A}">
                    <a16:rowId xmlns:a16="http://schemas.microsoft.com/office/drawing/2014/main" val="10004"/>
                  </a:ext>
                </a:extLst>
              </a:tr>
              <a:tr h="580462">
                <a:tc>
                  <a:txBody>
                    <a:bodyPr/>
                    <a:lstStyle/>
                    <a:p>
                      <a:pPr algn="ctr"/>
                      <a:r>
                        <a:rPr lang="en-GB" sz="1600" dirty="0"/>
                        <a:t>P&gt;0.1</a:t>
                      </a:r>
                    </a:p>
                  </a:txBody>
                  <a:tcPr marL="82973" marR="82973" marT="41457" marB="41457"/>
                </a:tc>
                <a:extLst>
                  <a:ext uri="{0D108BD9-81ED-4DB2-BD59-A6C34878D82A}">
                    <a16:rowId xmlns:a16="http://schemas.microsoft.com/office/drawing/2014/main" val="10005"/>
                  </a:ext>
                </a:extLst>
              </a:tr>
            </a:tbl>
          </a:graphicData>
        </a:graphic>
      </p:graphicFrame>
      <p:sp>
        <p:nvSpPr>
          <p:cNvPr id="22547" name="TextBox 5">
            <a:extLst>
              <a:ext uri="{FF2B5EF4-FFF2-40B4-BE49-F238E27FC236}">
                <a16:creationId xmlns:a16="http://schemas.microsoft.com/office/drawing/2014/main" id="{F6B4795F-1E1E-2586-5CD7-2405135A0A1A}"/>
              </a:ext>
            </a:extLst>
          </p:cNvPr>
          <p:cNvSpPr txBox="1">
            <a:spLocks noChangeArrowheads="1"/>
          </p:cNvSpPr>
          <p:nvPr/>
        </p:nvSpPr>
        <p:spPr bwMode="auto">
          <a:xfrm>
            <a:off x="1731819" y="6172633"/>
            <a:ext cx="9131521" cy="59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r>
              <a:rPr lang="en-GB" altLang="en-US" sz="1633" b="0"/>
              <a:t>https://www.routledge.com/Introduction-to-the-New-Statistics-Estimation-Open-Science-and-Beyond/Cumming-Calin-Jageman/p/book/9781138825529</a:t>
            </a:r>
          </a:p>
        </p:txBody>
      </p:sp>
      <p:sp>
        <p:nvSpPr>
          <p:cNvPr id="22548" name="TextBox 1">
            <a:extLst>
              <a:ext uri="{FF2B5EF4-FFF2-40B4-BE49-F238E27FC236}">
                <a16:creationId xmlns:a16="http://schemas.microsoft.com/office/drawing/2014/main" id="{6D17256A-A74C-011F-51BA-E2DB18C58B54}"/>
              </a:ext>
            </a:extLst>
          </p:cNvPr>
          <p:cNvSpPr txBox="1">
            <a:spLocks noChangeArrowheads="1"/>
          </p:cNvSpPr>
          <p:nvPr/>
        </p:nvSpPr>
        <p:spPr bwMode="auto">
          <a:xfrm>
            <a:off x="3484114" y="1905641"/>
            <a:ext cx="6976068" cy="963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r>
              <a:rPr lang="en-GB" altLang="en-US" sz="1905" dirty="0"/>
              <a:t>The classical P value: The probability of observing data at least as extreme as the actual data given infinite observations….</a:t>
            </a:r>
          </a:p>
          <a:p>
            <a:r>
              <a:rPr lang="en-GB" altLang="en-US" sz="1905" dirty="0"/>
              <a:t>assuming the null hypothesis to be true</a:t>
            </a:r>
          </a:p>
        </p:txBody>
      </p:sp>
      <p:pic>
        <p:nvPicPr>
          <p:cNvPr id="22549" name="Picture 2">
            <a:extLst>
              <a:ext uri="{FF2B5EF4-FFF2-40B4-BE49-F238E27FC236}">
                <a16:creationId xmlns:a16="http://schemas.microsoft.com/office/drawing/2014/main" id="{2E60E095-AA09-2523-0DA8-4F4A776C18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9520" y="3399484"/>
            <a:ext cx="2107939" cy="267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0" name="Picture 1">
            <a:extLst>
              <a:ext uri="{FF2B5EF4-FFF2-40B4-BE49-F238E27FC236}">
                <a16:creationId xmlns:a16="http://schemas.microsoft.com/office/drawing/2014/main" id="{217013CC-D61C-A910-BBDD-B7FC911B03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9691" y="3399484"/>
            <a:ext cx="2079142" cy="267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8853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88A9632E-229B-7876-7F8E-5FFBAE9FD22C}"/>
              </a:ext>
            </a:extLst>
          </p:cNvPr>
          <p:cNvSpPr>
            <a:spLocks noGrp="1"/>
          </p:cNvSpPr>
          <p:nvPr>
            <p:ph type="title"/>
          </p:nvPr>
        </p:nvSpPr>
        <p:spPr/>
        <p:txBody>
          <a:bodyPr/>
          <a:lstStyle/>
          <a:p>
            <a:r>
              <a:rPr lang="en-GB" altLang="en-US"/>
              <a:t>The dance of the P values</a:t>
            </a:r>
          </a:p>
        </p:txBody>
      </p:sp>
      <p:graphicFrame>
        <p:nvGraphicFramePr>
          <p:cNvPr id="4" name="Content Placeholder 3">
            <a:extLst>
              <a:ext uri="{FF2B5EF4-FFF2-40B4-BE49-F238E27FC236}">
                <a16:creationId xmlns:a16="http://schemas.microsoft.com/office/drawing/2014/main" id="{56C8B13E-8E28-F643-4CFD-DB50E169240D}"/>
              </a:ext>
            </a:extLst>
          </p:cNvPr>
          <p:cNvGraphicFramePr>
            <a:graphicFrameLocks noGrp="1"/>
          </p:cNvGraphicFramePr>
          <p:nvPr>
            <p:ph idx="1"/>
            <p:extLst>
              <p:ext uri="{D42A27DB-BD31-4B8C-83A1-F6EECF244321}">
                <p14:modId xmlns:p14="http://schemas.microsoft.com/office/powerpoint/2010/main" val="2994362890"/>
              </p:ext>
            </p:extLst>
          </p:nvPr>
        </p:nvGraphicFramePr>
        <p:xfrm>
          <a:off x="1731819" y="1460793"/>
          <a:ext cx="3123031" cy="4711840"/>
        </p:xfrm>
        <a:graphic>
          <a:graphicData uri="http://schemas.openxmlformats.org/drawingml/2006/table">
            <a:tbl>
              <a:tblPr firstRow="1" bandRow="1">
                <a:tableStyleId>{D7AC3CCA-C797-4891-BE02-D94E43425B78}</a:tableStyleId>
              </a:tblPr>
              <a:tblGrid>
                <a:gridCol w="1033257">
                  <a:extLst>
                    <a:ext uri="{9D8B030D-6E8A-4147-A177-3AD203B41FA5}">
                      <a16:colId xmlns:a16="http://schemas.microsoft.com/office/drawing/2014/main" val="20000"/>
                    </a:ext>
                  </a:extLst>
                </a:gridCol>
                <a:gridCol w="2089774">
                  <a:extLst>
                    <a:ext uri="{9D8B030D-6E8A-4147-A177-3AD203B41FA5}">
                      <a16:colId xmlns:a16="http://schemas.microsoft.com/office/drawing/2014/main" val="20001"/>
                    </a:ext>
                  </a:extLst>
                </a:gridCol>
              </a:tblGrid>
              <a:tr h="580525">
                <a:tc>
                  <a:txBody>
                    <a:bodyPr/>
                    <a:lstStyle/>
                    <a:p>
                      <a:pPr algn="ctr"/>
                      <a:r>
                        <a:rPr lang="en-GB" sz="1600" b="0" dirty="0"/>
                        <a:t>Strength of evidence</a:t>
                      </a:r>
                    </a:p>
                  </a:txBody>
                  <a:tcPr marL="82929" marR="82929" marT="41457" marB="41457"/>
                </a:tc>
                <a:tc>
                  <a:txBody>
                    <a:bodyPr/>
                    <a:lstStyle/>
                    <a:p>
                      <a:r>
                        <a:rPr lang="en-GB" sz="1600" b="0" dirty="0"/>
                        <a:t>Significance language</a:t>
                      </a:r>
                    </a:p>
                  </a:txBody>
                  <a:tcPr marL="82929" marR="82929" marT="41457" marB="41457"/>
                </a:tc>
                <a:extLst>
                  <a:ext uri="{0D108BD9-81ED-4DB2-BD59-A6C34878D82A}">
                    <a16:rowId xmlns:a16="http://schemas.microsoft.com/office/drawing/2014/main" val="10000"/>
                  </a:ext>
                </a:extLst>
              </a:tr>
              <a:tr h="829236">
                <a:tc>
                  <a:txBody>
                    <a:bodyPr/>
                    <a:lstStyle/>
                    <a:p>
                      <a:pPr algn="ctr"/>
                      <a:r>
                        <a:rPr lang="en-GB" sz="1600" b="0" dirty="0"/>
                        <a:t>P&lt;0.001</a:t>
                      </a:r>
                    </a:p>
                  </a:txBody>
                  <a:tcPr marL="82929" marR="82929" marT="41457" marB="41457"/>
                </a:tc>
                <a:tc>
                  <a:txBody>
                    <a:bodyPr/>
                    <a:lstStyle/>
                    <a:p>
                      <a:r>
                        <a:rPr lang="en-GB" sz="1600" b="0" dirty="0"/>
                        <a:t>Very highly Significant</a:t>
                      </a:r>
                    </a:p>
                  </a:txBody>
                  <a:tcPr marL="82929" marR="82929" marT="41457" marB="41457"/>
                </a:tc>
                <a:extLst>
                  <a:ext uri="{0D108BD9-81ED-4DB2-BD59-A6C34878D82A}">
                    <a16:rowId xmlns:a16="http://schemas.microsoft.com/office/drawing/2014/main" val="10001"/>
                  </a:ext>
                </a:extLst>
              </a:tr>
              <a:tr h="580462">
                <a:tc>
                  <a:txBody>
                    <a:bodyPr/>
                    <a:lstStyle/>
                    <a:p>
                      <a:pPr algn="ctr"/>
                      <a:r>
                        <a:rPr lang="en-GB" sz="1600" dirty="0"/>
                        <a:t>P&lt;0.01</a:t>
                      </a:r>
                    </a:p>
                  </a:txBody>
                  <a:tcPr marL="82929" marR="82929" marT="41457" marB="41457"/>
                </a:tc>
                <a:tc>
                  <a:txBody>
                    <a:bodyPr/>
                    <a:lstStyle/>
                    <a:p>
                      <a:r>
                        <a:rPr lang="en-GB" sz="1600" dirty="0"/>
                        <a:t>Highly significant</a:t>
                      </a:r>
                    </a:p>
                  </a:txBody>
                  <a:tcPr marL="82929" marR="82929" marT="41457" marB="41457"/>
                </a:tc>
                <a:extLst>
                  <a:ext uri="{0D108BD9-81ED-4DB2-BD59-A6C34878D82A}">
                    <a16:rowId xmlns:a16="http://schemas.microsoft.com/office/drawing/2014/main" val="10002"/>
                  </a:ext>
                </a:extLst>
              </a:tr>
              <a:tr h="829236">
                <a:tc>
                  <a:txBody>
                    <a:bodyPr/>
                    <a:lstStyle/>
                    <a:p>
                      <a:pPr algn="ctr"/>
                      <a:r>
                        <a:rPr lang="en-GB" sz="1600" dirty="0"/>
                        <a:t>P&lt;0.05</a:t>
                      </a:r>
                    </a:p>
                  </a:txBody>
                  <a:tcPr marL="82929" marR="82929" marT="41457" marB="41457"/>
                </a:tc>
                <a:tc>
                  <a:txBody>
                    <a:bodyPr/>
                    <a:lstStyle/>
                    <a:p>
                      <a:r>
                        <a:rPr lang="en-GB" sz="1600" dirty="0"/>
                        <a:t>Significant</a:t>
                      </a:r>
                    </a:p>
                  </a:txBody>
                  <a:tcPr marL="82929" marR="82929" marT="41457" marB="41457"/>
                </a:tc>
                <a:extLst>
                  <a:ext uri="{0D108BD9-81ED-4DB2-BD59-A6C34878D82A}">
                    <a16:rowId xmlns:a16="http://schemas.microsoft.com/office/drawing/2014/main" val="10003"/>
                  </a:ext>
                </a:extLst>
              </a:tr>
              <a:tr h="1078010">
                <a:tc>
                  <a:txBody>
                    <a:bodyPr/>
                    <a:lstStyle/>
                    <a:p>
                      <a:pPr algn="ctr"/>
                      <a:r>
                        <a:rPr lang="en-GB" sz="1600" dirty="0"/>
                        <a:t>P 0.05 to ?</a:t>
                      </a:r>
                    </a:p>
                  </a:txBody>
                  <a:tcPr marL="82929" marR="82929" marT="41457" marB="41457"/>
                </a:tc>
                <a:tc>
                  <a:txBody>
                    <a:bodyPr/>
                    <a:lstStyle/>
                    <a:p>
                      <a:r>
                        <a:rPr lang="en-GB" sz="1600" dirty="0"/>
                        <a:t> Approaching Significant</a:t>
                      </a:r>
                    </a:p>
                  </a:txBody>
                  <a:tcPr marL="82929" marR="82929" marT="41457" marB="41457"/>
                </a:tc>
                <a:extLst>
                  <a:ext uri="{0D108BD9-81ED-4DB2-BD59-A6C34878D82A}">
                    <a16:rowId xmlns:a16="http://schemas.microsoft.com/office/drawing/2014/main" val="10004"/>
                  </a:ext>
                </a:extLst>
              </a:tr>
              <a:tr h="580462">
                <a:tc>
                  <a:txBody>
                    <a:bodyPr/>
                    <a:lstStyle/>
                    <a:p>
                      <a:pPr algn="ctr"/>
                      <a:r>
                        <a:rPr lang="en-GB" sz="1600" dirty="0"/>
                        <a:t>P&gt;0.1</a:t>
                      </a:r>
                    </a:p>
                  </a:txBody>
                  <a:tcPr marL="82929" marR="82929" marT="41457" marB="41457"/>
                </a:tc>
                <a:tc>
                  <a:txBody>
                    <a:bodyPr/>
                    <a:lstStyle/>
                    <a:p>
                      <a:r>
                        <a:rPr lang="en-GB" sz="1600" dirty="0"/>
                        <a:t>Non-significant</a:t>
                      </a:r>
                    </a:p>
                  </a:txBody>
                  <a:tcPr marL="82929" marR="82929" marT="41457" marB="41457"/>
                </a:tc>
                <a:extLst>
                  <a:ext uri="{0D108BD9-81ED-4DB2-BD59-A6C34878D82A}">
                    <a16:rowId xmlns:a16="http://schemas.microsoft.com/office/drawing/2014/main" val="10005"/>
                  </a:ext>
                </a:extLst>
              </a:tr>
            </a:tbl>
          </a:graphicData>
        </a:graphic>
      </p:graphicFrame>
      <p:sp>
        <p:nvSpPr>
          <p:cNvPr id="24602" name="TextBox 5">
            <a:extLst>
              <a:ext uri="{FF2B5EF4-FFF2-40B4-BE49-F238E27FC236}">
                <a16:creationId xmlns:a16="http://schemas.microsoft.com/office/drawing/2014/main" id="{1B295FA5-D0DB-A775-C8E7-88AA96406992}"/>
              </a:ext>
            </a:extLst>
          </p:cNvPr>
          <p:cNvSpPr txBox="1">
            <a:spLocks noChangeArrowheads="1"/>
          </p:cNvSpPr>
          <p:nvPr/>
        </p:nvSpPr>
        <p:spPr bwMode="auto">
          <a:xfrm>
            <a:off x="1731819" y="6172633"/>
            <a:ext cx="9131521" cy="59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r>
              <a:rPr lang="en-GB" altLang="en-US" sz="1633" b="0"/>
              <a:t>https://www.routledge.com/Introduction-to-the-New-Statistics-Estimation-Open-Science-and-Beyond/Cumming-Calin-Jageman/p/book/9781138825529</a:t>
            </a:r>
          </a:p>
        </p:txBody>
      </p:sp>
    </p:spTree>
    <p:extLst>
      <p:ext uri="{BB962C8B-B14F-4D97-AF65-F5344CB8AC3E}">
        <p14:creationId xmlns:p14="http://schemas.microsoft.com/office/powerpoint/2010/main" val="4138934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E40B487F-5C77-954D-94B3-2FA16006FEE1}"/>
              </a:ext>
            </a:extLst>
          </p:cNvPr>
          <p:cNvSpPr>
            <a:spLocks noGrp="1"/>
          </p:cNvSpPr>
          <p:nvPr>
            <p:ph type="title"/>
          </p:nvPr>
        </p:nvSpPr>
        <p:spPr/>
        <p:txBody>
          <a:bodyPr/>
          <a:lstStyle/>
          <a:p>
            <a:r>
              <a:rPr lang="en-GB" altLang="en-US"/>
              <a:t>The dance of the P values</a:t>
            </a:r>
          </a:p>
        </p:txBody>
      </p:sp>
      <p:graphicFrame>
        <p:nvGraphicFramePr>
          <p:cNvPr id="4" name="Content Placeholder 3">
            <a:extLst>
              <a:ext uri="{FF2B5EF4-FFF2-40B4-BE49-F238E27FC236}">
                <a16:creationId xmlns:a16="http://schemas.microsoft.com/office/drawing/2014/main" id="{B4722558-1461-A35B-4EA9-0C9A9A8AA3B9}"/>
              </a:ext>
            </a:extLst>
          </p:cNvPr>
          <p:cNvGraphicFramePr>
            <a:graphicFrameLocks noGrp="1"/>
          </p:cNvGraphicFramePr>
          <p:nvPr>
            <p:ph idx="1"/>
            <p:extLst>
              <p:ext uri="{D42A27DB-BD31-4B8C-83A1-F6EECF244321}">
                <p14:modId xmlns:p14="http://schemas.microsoft.com/office/powerpoint/2010/main" val="2581258001"/>
              </p:ext>
            </p:extLst>
          </p:nvPr>
        </p:nvGraphicFramePr>
        <p:xfrm>
          <a:off x="1731819" y="1460766"/>
          <a:ext cx="4364181" cy="4711867"/>
        </p:xfrm>
        <a:graphic>
          <a:graphicData uri="http://schemas.openxmlformats.org/drawingml/2006/table">
            <a:tbl>
              <a:tblPr firstRow="1" bandRow="1">
                <a:tableStyleId>{D7AC3CCA-C797-4891-BE02-D94E43425B78}</a:tableStyleId>
              </a:tblPr>
              <a:tblGrid>
                <a:gridCol w="1033339">
                  <a:extLst>
                    <a:ext uri="{9D8B030D-6E8A-4147-A177-3AD203B41FA5}">
                      <a16:colId xmlns:a16="http://schemas.microsoft.com/office/drawing/2014/main" val="20000"/>
                    </a:ext>
                  </a:extLst>
                </a:gridCol>
                <a:gridCol w="2089940">
                  <a:extLst>
                    <a:ext uri="{9D8B030D-6E8A-4147-A177-3AD203B41FA5}">
                      <a16:colId xmlns:a16="http://schemas.microsoft.com/office/drawing/2014/main" val="20001"/>
                    </a:ext>
                  </a:extLst>
                </a:gridCol>
                <a:gridCol w="1240902">
                  <a:extLst>
                    <a:ext uri="{9D8B030D-6E8A-4147-A177-3AD203B41FA5}">
                      <a16:colId xmlns:a16="http://schemas.microsoft.com/office/drawing/2014/main" val="20002"/>
                    </a:ext>
                  </a:extLst>
                </a:gridCol>
              </a:tblGrid>
              <a:tr h="580496">
                <a:tc>
                  <a:txBody>
                    <a:bodyPr/>
                    <a:lstStyle/>
                    <a:p>
                      <a:pPr algn="ctr"/>
                      <a:r>
                        <a:rPr lang="en-GB" sz="1600" b="0" dirty="0"/>
                        <a:t>Strength of evidence</a:t>
                      </a:r>
                    </a:p>
                  </a:txBody>
                  <a:tcPr marL="82935" marR="82935" marT="41442" marB="41442"/>
                </a:tc>
                <a:tc>
                  <a:txBody>
                    <a:bodyPr/>
                    <a:lstStyle/>
                    <a:p>
                      <a:r>
                        <a:rPr lang="en-GB" sz="1600" b="0" dirty="0"/>
                        <a:t>Significance language</a:t>
                      </a:r>
                    </a:p>
                  </a:txBody>
                  <a:tcPr marL="82935" marR="82935" marT="41442" marB="41442"/>
                </a:tc>
                <a:tc>
                  <a:txBody>
                    <a:bodyPr/>
                    <a:lstStyle/>
                    <a:p>
                      <a:r>
                        <a:rPr lang="en-GB" sz="1600" b="0" dirty="0"/>
                        <a:t>Suggests Truth</a:t>
                      </a:r>
                    </a:p>
                  </a:txBody>
                  <a:tcPr marL="82935" marR="82935" marT="41442" marB="41442"/>
                </a:tc>
                <a:extLst>
                  <a:ext uri="{0D108BD9-81ED-4DB2-BD59-A6C34878D82A}">
                    <a16:rowId xmlns:a16="http://schemas.microsoft.com/office/drawing/2014/main" val="10000"/>
                  </a:ext>
                </a:extLst>
              </a:tr>
              <a:tr h="829302">
                <a:tc>
                  <a:txBody>
                    <a:bodyPr/>
                    <a:lstStyle/>
                    <a:p>
                      <a:pPr algn="ctr"/>
                      <a:r>
                        <a:rPr lang="en-GB" sz="1600" b="0" dirty="0"/>
                        <a:t>P&lt;0.001</a:t>
                      </a:r>
                    </a:p>
                  </a:txBody>
                  <a:tcPr marL="82935" marR="82935" marT="41442" marB="41442"/>
                </a:tc>
                <a:tc>
                  <a:txBody>
                    <a:bodyPr/>
                    <a:lstStyle/>
                    <a:p>
                      <a:r>
                        <a:rPr lang="en-GB" sz="1600" b="0" dirty="0"/>
                        <a:t>Very highly Significant</a:t>
                      </a:r>
                    </a:p>
                  </a:txBody>
                  <a:tcPr marL="82935" marR="82935" marT="41442" marB="41442"/>
                </a:tc>
                <a:tc>
                  <a:txBody>
                    <a:bodyPr/>
                    <a:lstStyle/>
                    <a:p>
                      <a:r>
                        <a:rPr lang="en-GB" sz="1600" b="0" dirty="0"/>
                        <a:t>There is definitely</a:t>
                      </a:r>
                      <a:r>
                        <a:rPr lang="en-GB" sz="1600" b="0" baseline="0" dirty="0"/>
                        <a:t> an effect</a:t>
                      </a:r>
                      <a:endParaRPr lang="en-GB" sz="1600" b="0" dirty="0"/>
                    </a:p>
                  </a:txBody>
                  <a:tcPr marL="82935" marR="82935" marT="41442" marB="41442"/>
                </a:tc>
                <a:extLst>
                  <a:ext uri="{0D108BD9-81ED-4DB2-BD59-A6C34878D82A}">
                    <a16:rowId xmlns:a16="http://schemas.microsoft.com/office/drawing/2014/main" val="10001"/>
                  </a:ext>
                </a:extLst>
              </a:tr>
              <a:tr h="580496">
                <a:tc>
                  <a:txBody>
                    <a:bodyPr/>
                    <a:lstStyle/>
                    <a:p>
                      <a:pPr algn="ctr"/>
                      <a:r>
                        <a:rPr lang="en-GB" sz="1600" dirty="0"/>
                        <a:t>P&lt;0.01</a:t>
                      </a:r>
                    </a:p>
                  </a:txBody>
                  <a:tcPr marL="82935" marR="82935" marT="41442" marB="41442"/>
                </a:tc>
                <a:tc>
                  <a:txBody>
                    <a:bodyPr/>
                    <a:lstStyle/>
                    <a:p>
                      <a:r>
                        <a:rPr lang="en-GB" sz="1600" dirty="0"/>
                        <a:t>Highly significant</a:t>
                      </a:r>
                    </a:p>
                  </a:txBody>
                  <a:tcPr marL="82935" marR="82935" marT="41442" marB="41442"/>
                </a:tc>
                <a:tc>
                  <a:txBody>
                    <a:bodyPr/>
                    <a:lstStyle/>
                    <a:p>
                      <a:r>
                        <a:rPr lang="en-GB" sz="1600" dirty="0"/>
                        <a:t>There is an effect</a:t>
                      </a:r>
                    </a:p>
                  </a:txBody>
                  <a:tcPr marL="82935" marR="82935" marT="41442" marB="41442"/>
                </a:tc>
                <a:extLst>
                  <a:ext uri="{0D108BD9-81ED-4DB2-BD59-A6C34878D82A}">
                    <a16:rowId xmlns:a16="http://schemas.microsoft.com/office/drawing/2014/main" val="10002"/>
                  </a:ext>
                </a:extLst>
              </a:tr>
              <a:tr h="829302">
                <a:tc>
                  <a:txBody>
                    <a:bodyPr/>
                    <a:lstStyle/>
                    <a:p>
                      <a:pPr algn="ctr"/>
                      <a:r>
                        <a:rPr lang="en-GB" sz="1600" dirty="0"/>
                        <a:t>P&lt;0.05</a:t>
                      </a:r>
                    </a:p>
                  </a:txBody>
                  <a:tcPr marL="82935" marR="82935" marT="41442" marB="41442"/>
                </a:tc>
                <a:tc>
                  <a:txBody>
                    <a:bodyPr/>
                    <a:lstStyle/>
                    <a:p>
                      <a:r>
                        <a:rPr lang="en-GB" sz="1600" dirty="0"/>
                        <a:t>Significant</a:t>
                      </a:r>
                    </a:p>
                  </a:txBody>
                  <a:tcPr marL="82935" marR="82935" marT="41442" marB="41442"/>
                </a:tc>
                <a:tc>
                  <a:txBody>
                    <a:bodyPr/>
                    <a:lstStyle/>
                    <a:p>
                      <a:r>
                        <a:rPr lang="en-GB" sz="1600" dirty="0"/>
                        <a:t>Most likely</a:t>
                      </a:r>
                      <a:r>
                        <a:rPr lang="en-GB" sz="1600" baseline="0" dirty="0"/>
                        <a:t> there is an effect</a:t>
                      </a:r>
                      <a:endParaRPr lang="en-GB" sz="1600" dirty="0"/>
                    </a:p>
                  </a:txBody>
                  <a:tcPr marL="82935" marR="82935" marT="41442" marB="41442"/>
                </a:tc>
                <a:extLst>
                  <a:ext uri="{0D108BD9-81ED-4DB2-BD59-A6C34878D82A}">
                    <a16:rowId xmlns:a16="http://schemas.microsoft.com/office/drawing/2014/main" val="10003"/>
                  </a:ext>
                </a:extLst>
              </a:tr>
              <a:tr h="1078108">
                <a:tc>
                  <a:txBody>
                    <a:bodyPr/>
                    <a:lstStyle/>
                    <a:p>
                      <a:pPr algn="ctr"/>
                      <a:r>
                        <a:rPr lang="en-GB" sz="1600" dirty="0"/>
                        <a:t>P 0.05 to ?</a:t>
                      </a:r>
                    </a:p>
                  </a:txBody>
                  <a:tcPr marL="82935" marR="82935" marT="41442" marB="41442"/>
                </a:tc>
                <a:tc>
                  <a:txBody>
                    <a:bodyPr/>
                    <a:lstStyle/>
                    <a:p>
                      <a:r>
                        <a:rPr lang="en-GB" sz="1600" dirty="0"/>
                        <a:t> Approaching Significant</a:t>
                      </a:r>
                    </a:p>
                  </a:txBody>
                  <a:tcPr marL="82935" marR="82935" marT="41442" marB="41442"/>
                </a:tc>
                <a:tc>
                  <a:txBody>
                    <a:bodyPr/>
                    <a:lstStyle/>
                    <a:p>
                      <a:r>
                        <a:rPr lang="en-GB" sz="1600" dirty="0"/>
                        <a:t>Almost? Probably? (but low power)</a:t>
                      </a:r>
                    </a:p>
                  </a:txBody>
                  <a:tcPr marL="82935" marR="82935" marT="41442" marB="41442"/>
                </a:tc>
                <a:extLst>
                  <a:ext uri="{0D108BD9-81ED-4DB2-BD59-A6C34878D82A}">
                    <a16:rowId xmlns:a16="http://schemas.microsoft.com/office/drawing/2014/main" val="10004"/>
                  </a:ext>
                </a:extLst>
              </a:tr>
              <a:tr h="580255">
                <a:tc>
                  <a:txBody>
                    <a:bodyPr/>
                    <a:lstStyle/>
                    <a:p>
                      <a:pPr algn="ctr"/>
                      <a:r>
                        <a:rPr lang="en-GB" sz="1600" dirty="0"/>
                        <a:t>P&gt;0.1</a:t>
                      </a:r>
                    </a:p>
                  </a:txBody>
                  <a:tcPr marL="82935" marR="82935" marT="41442" marB="41442"/>
                </a:tc>
                <a:tc>
                  <a:txBody>
                    <a:bodyPr/>
                    <a:lstStyle/>
                    <a:p>
                      <a:r>
                        <a:rPr lang="en-GB" sz="1600" dirty="0"/>
                        <a:t>Non-significant</a:t>
                      </a:r>
                    </a:p>
                  </a:txBody>
                  <a:tcPr marL="82935" marR="82935" marT="41442" marB="41442"/>
                </a:tc>
                <a:tc>
                  <a:txBody>
                    <a:bodyPr/>
                    <a:lstStyle/>
                    <a:p>
                      <a:r>
                        <a:rPr lang="en-GB" sz="1600" dirty="0"/>
                        <a:t>No effect?</a:t>
                      </a:r>
                    </a:p>
                  </a:txBody>
                  <a:tcPr marL="82935" marR="82935" marT="41442" marB="41442"/>
                </a:tc>
                <a:extLst>
                  <a:ext uri="{0D108BD9-81ED-4DB2-BD59-A6C34878D82A}">
                    <a16:rowId xmlns:a16="http://schemas.microsoft.com/office/drawing/2014/main" val="10005"/>
                  </a:ext>
                </a:extLst>
              </a:tr>
            </a:tbl>
          </a:graphicData>
        </a:graphic>
      </p:graphicFrame>
      <p:sp>
        <p:nvSpPr>
          <p:cNvPr id="26657" name="TextBox 5">
            <a:extLst>
              <a:ext uri="{FF2B5EF4-FFF2-40B4-BE49-F238E27FC236}">
                <a16:creationId xmlns:a16="http://schemas.microsoft.com/office/drawing/2014/main" id="{C801FB5C-764C-487A-C364-243E00D36E09}"/>
              </a:ext>
            </a:extLst>
          </p:cNvPr>
          <p:cNvSpPr txBox="1">
            <a:spLocks noChangeArrowheads="1"/>
          </p:cNvSpPr>
          <p:nvPr/>
        </p:nvSpPr>
        <p:spPr bwMode="auto">
          <a:xfrm>
            <a:off x="1731819" y="6172633"/>
            <a:ext cx="9131521" cy="59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r>
              <a:rPr lang="en-GB" altLang="en-US" sz="1633" b="0"/>
              <a:t>https://www.routledge.com/Introduction-to-the-New-Statistics-Estimation-Open-Science-and-Beyond/Cumming-Calin-Jageman/p/book/9781138825529</a:t>
            </a:r>
          </a:p>
        </p:txBody>
      </p:sp>
    </p:spTree>
    <p:extLst>
      <p:ext uri="{BB962C8B-B14F-4D97-AF65-F5344CB8AC3E}">
        <p14:creationId xmlns:p14="http://schemas.microsoft.com/office/powerpoint/2010/main" val="3390771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9BCE2F4C-468A-6393-2CCE-E4A7D48C1D27}"/>
              </a:ext>
            </a:extLst>
          </p:cNvPr>
          <p:cNvSpPr>
            <a:spLocks noGrp="1"/>
          </p:cNvSpPr>
          <p:nvPr>
            <p:ph type="title"/>
          </p:nvPr>
        </p:nvSpPr>
        <p:spPr/>
        <p:txBody>
          <a:bodyPr/>
          <a:lstStyle/>
          <a:p>
            <a:r>
              <a:rPr lang="en-GB" altLang="en-US"/>
              <a:t>The dance of the P values</a:t>
            </a:r>
          </a:p>
        </p:txBody>
      </p:sp>
      <p:graphicFrame>
        <p:nvGraphicFramePr>
          <p:cNvPr id="4" name="Content Placeholder 3">
            <a:extLst>
              <a:ext uri="{FF2B5EF4-FFF2-40B4-BE49-F238E27FC236}">
                <a16:creationId xmlns:a16="http://schemas.microsoft.com/office/drawing/2014/main" id="{A3D16E4C-989A-33A4-8CAB-CF175C18D067}"/>
              </a:ext>
            </a:extLst>
          </p:cNvPr>
          <p:cNvGraphicFramePr>
            <a:graphicFrameLocks noGrp="1"/>
          </p:cNvGraphicFramePr>
          <p:nvPr>
            <p:ph idx="1"/>
            <p:extLst>
              <p:ext uri="{D42A27DB-BD31-4B8C-83A1-F6EECF244321}">
                <p14:modId xmlns:p14="http://schemas.microsoft.com/office/powerpoint/2010/main" val="2685594954"/>
              </p:ext>
            </p:extLst>
          </p:nvPr>
        </p:nvGraphicFramePr>
        <p:xfrm>
          <a:off x="1731819" y="1460665"/>
          <a:ext cx="5819868" cy="4711968"/>
        </p:xfrm>
        <a:graphic>
          <a:graphicData uri="http://schemas.openxmlformats.org/drawingml/2006/table">
            <a:tbl>
              <a:tblPr firstRow="1" bandRow="1">
                <a:tableStyleId>{D7AC3CCA-C797-4891-BE02-D94E43425B78}</a:tableStyleId>
              </a:tblPr>
              <a:tblGrid>
                <a:gridCol w="1033509">
                  <a:extLst>
                    <a:ext uri="{9D8B030D-6E8A-4147-A177-3AD203B41FA5}">
                      <a16:colId xmlns:a16="http://schemas.microsoft.com/office/drawing/2014/main" val="20000"/>
                    </a:ext>
                  </a:extLst>
                </a:gridCol>
                <a:gridCol w="2090285">
                  <a:extLst>
                    <a:ext uri="{9D8B030D-6E8A-4147-A177-3AD203B41FA5}">
                      <a16:colId xmlns:a16="http://schemas.microsoft.com/office/drawing/2014/main" val="20001"/>
                    </a:ext>
                  </a:extLst>
                </a:gridCol>
                <a:gridCol w="1241107">
                  <a:extLst>
                    <a:ext uri="{9D8B030D-6E8A-4147-A177-3AD203B41FA5}">
                      <a16:colId xmlns:a16="http://schemas.microsoft.com/office/drawing/2014/main" val="20002"/>
                    </a:ext>
                  </a:extLst>
                </a:gridCol>
                <a:gridCol w="1454967">
                  <a:extLst>
                    <a:ext uri="{9D8B030D-6E8A-4147-A177-3AD203B41FA5}">
                      <a16:colId xmlns:a16="http://schemas.microsoft.com/office/drawing/2014/main" val="20003"/>
                    </a:ext>
                  </a:extLst>
                </a:gridCol>
              </a:tblGrid>
              <a:tr h="554206">
                <a:tc>
                  <a:txBody>
                    <a:bodyPr/>
                    <a:lstStyle/>
                    <a:p>
                      <a:pPr algn="ctr"/>
                      <a:r>
                        <a:rPr lang="en-GB" sz="1600" b="0" dirty="0"/>
                        <a:t>Strength of evidence</a:t>
                      </a:r>
                    </a:p>
                  </a:txBody>
                  <a:tcPr marL="82949" marR="82949" marT="41430" marB="41430"/>
                </a:tc>
                <a:tc>
                  <a:txBody>
                    <a:bodyPr/>
                    <a:lstStyle/>
                    <a:p>
                      <a:r>
                        <a:rPr lang="en-GB" sz="1600" b="0" dirty="0"/>
                        <a:t>Significance language</a:t>
                      </a:r>
                    </a:p>
                  </a:txBody>
                  <a:tcPr marL="82949" marR="82949" marT="41430" marB="41430"/>
                </a:tc>
                <a:tc>
                  <a:txBody>
                    <a:bodyPr/>
                    <a:lstStyle/>
                    <a:p>
                      <a:r>
                        <a:rPr lang="en-GB" sz="1600" b="0" dirty="0"/>
                        <a:t>Suggests Truth</a:t>
                      </a:r>
                    </a:p>
                  </a:txBody>
                  <a:tcPr marL="82949" marR="82949" marT="41430" marB="41430"/>
                </a:tc>
                <a:tc>
                  <a:txBody>
                    <a:bodyPr/>
                    <a:lstStyle/>
                    <a:p>
                      <a:r>
                        <a:rPr lang="en-GB" sz="1600" b="0" dirty="0"/>
                        <a:t>Evokes emotion</a:t>
                      </a:r>
                    </a:p>
                  </a:txBody>
                  <a:tcPr marL="82949" marR="82949" marT="41430" marB="41430"/>
                </a:tc>
                <a:extLst>
                  <a:ext uri="{0D108BD9-81ED-4DB2-BD59-A6C34878D82A}">
                    <a16:rowId xmlns:a16="http://schemas.microsoft.com/office/drawing/2014/main" val="10000"/>
                  </a:ext>
                </a:extLst>
              </a:tr>
              <a:tr h="829279">
                <a:tc>
                  <a:txBody>
                    <a:bodyPr/>
                    <a:lstStyle/>
                    <a:p>
                      <a:pPr algn="ctr"/>
                      <a:r>
                        <a:rPr lang="en-GB" sz="1600" b="0" dirty="0"/>
                        <a:t>P&lt;0.001</a:t>
                      </a:r>
                    </a:p>
                  </a:txBody>
                  <a:tcPr marL="82949" marR="82949" marT="41430" marB="41430"/>
                </a:tc>
                <a:tc>
                  <a:txBody>
                    <a:bodyPr/>
                    <a:lstStyle/>
                    <a:p>
                      <a:r>
                        <a:rPr lang="en-GB" sz="1600" b="0" dirty="0"/>
                        <a:t>Very highly Significant</a:t>
                      </a:r>
                    </a:p>
                  </a:txBody>
                  <a:tcPr marL="82949" marR="82949" marT="41430" marB="41430"/>
                </a:tc>
                <a:tc>
                  <a:txBody>
                    <a:bodyPr/>
                    <a:lstStyle/>
                    <a:p>
                      <a:r>
                        <a:rPr lang="en-GB" sz="1600" b="0" dirty="0"/>
                        <a:t>There is definitely</a:t>
                      </a:r>
                      <a:r>
                        <a:rPr lang="en-GB" sz="1600" b="0" baseline="0" dirty="0"/>
                        <a:t> an effect</a:t>
                      </a:r>
                      <a:endParaRPr lang="en-GB" sz="1600" b="0" dirty="0"/>
                    </a:p>
                  </a:txBody>
                  <a:tcPr marL="82949" marR="82949" marT="41430" marB="41430"/>
                </a:tc>
                <a:tc>
                  <a:txBody>
                    <a:bodyPr/>
                    <a:lstStyle/>
                    <a:p>
                      <a:r>
                        <a:rPr lang="en-GB" sz="1600" b="0" dirty="0"/>
                        <a:t>Elation </a:t>
                      </a:r>
                    </a:p>
                    <a:p>
                      <a:r>
                        <a:rPr lang="en-GB" sz="1600" b="0" dirty="0"/>
                        <a:t>Exuberance</a:t>
                      </a:r>
                    </a:p>
                    <a:p>
                      <a:r>
                        <a:rPr lang="en-GB" sz="1600" b="0" dirty="0"/>
                        <a:t>Smugness?</a:t>
                      </a:r>
                    </a:p>
                  </a:txBody>
                  <a:tcPr marL="82949" marR="82949" marT="41430" marB="41430"/>
                </a:tc>
                <a:extLst>
                  <a:ext uri="{0D108BD9-81ED-4DB2-BD59-A6C34878D82A}">
                    <a16:rowId xmlns:a16="http://schemas.microsoft.com/office/drawing/2014/main" val="10001"/>
                  </a:ext>
                </a:extLst>
              </a:tr>
              <a:tr h="580473">
                <a:tc>
                  <a:txBody>
                    <a:bodyPr/>
                    <a:lstStyle/>
                    <a:p>
                      <a:pPr algn="ctr"/>
                      <a:r>
                        <a:rPr lang="en-GB" sz="1600" dirty="0"/>
                        <a:t>P&lt;0.01</a:t>
                      </a:r>
                    </a:p>
                  </a:txBody>
                  <a:tcPr marL="82949" marR="82949" marT="41430" marB="41430"/>
                </a:tc>
                <a:tc>
                  <a:txBody>
                    <a:bodyPr/>
                    <a:lstStyle/>
                    <a:p>
                      <a:r>
                        <a:rPr lang="en-GB" sz="1600" dirty="0"/>
                        <a:t>Highly significant</a:t>
                      </a:r>
                    </a:p>
                  </a:txBody>
                  <a:tcPr marL="82949" marR="82949" marT="41430" marB="41430"/>
                </a:tc>
                <a:tc>
                  <a:txBody>
                    <a:bodyPr/>
                    <a:lstStyle/>
                    <a:p>
                      <a:r>
                        <a:rPr lang="en-GB" sz="1600" dirty="0"/>
                        <a:t>There is an effect</a:t>
                      </a:r>
                    </a:p>
                  </a:txBody>
                  <a:tcPr marL="82949" marR="82949" marT="41430" marB="41430"/>
                </a:tc>
                <a:tc>
                  <a:txBody>
                    <a:bodyPr/>
                    <a:lstStyle/>
                    <a:p>
                      <a:r>
                        <a:rPr lang="en-GB" sz="1600" dirty="0"/>
                        <a:t>Dancing,</a:t>
                      </a:r>
                      <a:r>
                        <a:rPr lang="en-GB" sz="1600" baseline="0" dirty="0"/>
                        <a:t> Drinking</a:t>
                      </a:r>
                      <a:endParaRPr lang="en-GB" sz="1600" dirty="0"/>
                    </a:p>
                  </a:txBody>
                  <a:tcPr marL="82949" marR="82949" marT="41430" marB="41430"/>
                </a:tc>
                <a:extLst>
                  <a:ext uri="{0D108BD9-81ED-4DB2-BD59-A6C34878D82A}">
                    <a16:rowId xmlns:a16="http://schemas.microsoft.com/office/drawing/2014/main" val="10002"/>
                  </a:ext>
                </a:extLst>
              </a:tr>
              <a:tr h="829279">
                <a:tc>
                  <a:txBody>
                    <a:bodyPr/>
                    <a:lstStyle/>
                    <a:p>
                      <a:pPr algn="ctr"/>
                      <a:r>
                        <a:rPr lang="en-GB" sz="1600" dirty="0"/>
                        <a:t>P&lt;0.05</a:t>
                      </a:r>
                    </a:p>
                  </a:txBody>
                  <a:tcPr marL="82949" marR="82949" marT="41430" marB="41430"/>
                </a:tc>
                <a:tc>
                  <a:txBody>
                    <a:bodyPr/>
                    <a:lstStyle/>
                    <a:p>
                      <a:r>
                        <a:rPr lang="en-GB" sz="1600" dirty="0"/>
                        <a:t>Significant</a:t>
                      </a:r>
                    </a:p>
                  </a:txBody>
                  <a:tcPr marL="82949" marR="82949" marT="41430" marB="41430"/>
                </a:tc>
                <a:tc>
                  <a:txBody>
                    <a:bodyPr/>
                    <a:lstStyle/>
                    <a:p>
                      <a:r>
                        <a:rPr lang="en-GB" sz="1600" dirty="0"/>
                        <a:t>Most likely</a:t>
                      </a:r>
                      <a:r>
                        <a:rPr lang="en-GB" sz="1600" baseline="0" dirty="0"/>
                        <a:t> there is an effect</a:t>
                      </a:r>
                      <a:endParaRPr lang="en-GB" sz="1600" dirty="0"/>
                    </a:p>
                  </a:txBody>
                  <a:tcPr marL="82949" marR="82949" marT="41430" marB="41430"/>
                </a:tc>
                <a:tc>
                  <a:txBody>
                    <a:bodyPr/>
                    <a:lstStyle/>
                    <a:p>
                      <a:r>
                        <a:rPr lang="en-GB" sz="1600" dirty="0"/>
                        <a:t>Relief</a:t>
                      </a:r>
                    </a:p>
                    <a:p>
                      <a:r>
                        <a:rPr lang="en-GB" sz="1600" dirty="0"/>
                        <a:t>Cheerfulness</a:t>
                      </a:r>
                    </a:p>
                  </a:txBody>
                  <a:tcPr marL="82949" marR="82949" marT="41430" marB="41430"/>
                </a:tc>
                <a:extLst>
                  <a:ext uri="{0D108BD9-81ED-4DB2-BD59-A6C34878D82A}">
                    <a16:rowId xmlns:a16="http://schemas.microsoft.com/office/drawing/2014/main" val="10003"/>
                  </a:ext>
                </a:extLst>
              </a:tr>
              <a:tr h="1078084">
                <a:tc>
                  <a:txBody>
                    <a:bodyPr/>
                    <a:lstStyle/>
                    <a:p>
                      <a:pPr algn="ctr"/>
                      <a:r>
                        <a:rPr lang="en-GB" sz="1600" dirty="0"/>
                        <a:t>P 0.05 to ?</a:t>
                      </a:r>
                    </a:p>
                  </a:txBody>
                  <a:tcPr marL="82949" marR="82949" marT="41430" marB="41430"/>
                </a:tc>
                <a:tc>
                  <a:txBody>
                    <a:bodyPr/>
                    <a:lstStyle/>
                    <a:p>
                      <a:r>
                        <a:rPr lang="en-GB" sz="1600" dirty="0"/>
                        <a:t> Approaching Significant</a:t>
                      </a:r>
                    </a:p>
                  </a:txBody>
                  <a:tcPr marL="82949" marR="82949" marT="41430" marB="41430"/>
                </a:tc>
                <a:tc>
                  <a:txBody>
                    <a:bodyPr/>
                    <a:lstStyle/>
                    <a:p>
                      <a:r>
                        <a:rPr lang="en-GB" sz="1600" dirty="0"/>
                        <a:t>Almost? Probably? (but low power)</a:t>
                      </a:r>
                    </a:p>
                  </a:txBody>
                  <a:tcPr marL="82949" marR="82949" marT="41430" marB="41430"/>
                </a:tc>
                <a:tc>
                  <a:txBody>
                    <a:bodyPr/>
                    <a:lstStyle/>
                    <a:p>
                      <a:r>
                        <a:rPr lang="en-GB" sz="1600" dirty="0"/>
                        <a:t>Frustration </a:t>
                      </a:r>
                    </a:p>
                    <a:p>
                      <a:r>
                        <a:rPr lang="en-GB" sz="1600" dirty="0"/>
                        <a:t>(if only)</a:t>
                      </a:r>
                    </a:p>
                  </a:txBody>
                  <a:tcPr marL="82949" marR="82949" marT="41430" marB="41430"/>
                </a:tc>
                <a:extLst>
                  <a:ext uri="{0D108BD9-81ED-4DB2-BD59-A6C34878D82A}">
                    <a16:rowId xmlns:a16="http://schemas.microsoft.com/office/drawing/2014/main" val="10004"/>
                  </a:ext>
                </a:extLst>
              </a:tr>
              <a:tr h="580473">
                <a:tc>
                  <a:txBody>
                    <a:bodyPr/>
                    <a:lstStyle/>
                    <a:p>
                      <a:pPr algn="ctr"/>
                      <a:r>
                        <a:rPr lang="en-GB" sz="1600" dirty="0"/>
                        <a:t>P&gt;0.1</a:t>
                      </a:r>
                    </a:p>
                  </a:txBody>
                  <a:tcPr marL="82949" marR="82949" marT="41430" marB="41430"/>
                </a:tc>
                <a:tc>
                  <a:txBody>
                    <a:bodyPr/>
                    <a:lstStyle/>
                    <a:p>
                      <a:r>
                        <a:rPr lang="en-GB" sz="1600" dirty="0"/>
                        <a:t>Non-significant</a:t>
                      </a:r>
                    </a:p>
                  </a:txBody>
                  <a:tcPr marL="82949" marR="82949" marT="41430" marB="41430"/>
                </a:tc>
                <a:tc>
                  <a:txBody>
                    <a:bodyPr/>
                    <a:lstStyle/>
                    <a:p>
                      <a:r>
                        <a:rPr lang="en-GB" sz="1600" dirty="0"/>
                        <a:t>No effect?</a:t>
                      </a:r>
                    </a:p>
                  </a:txBody>
                  <a:tcPr marL="82949" marR="82949" marT="41430" marB="41430"/>
                </a:tc>
                <a:tc>
                  <a:txBody>
                    <a:bodyPr/>
                    <a:lstStyle/>
                    <a:p>
                      <a:r>
                        <a:rPr lang="en-GB" sz="1600" dirty="0"/>
                        <a:t>Despair,</a:t>
                      </a:r>
                      <a:r>
                        <a:rPr lang="en-GB" sz="1600" baseline="0" dirty="0"/>
                        <a:t> depression</a:t>
                      </a:r>
                      <a:endParaRPr lang="en-GB" sz="1600" dirty="0"/>
                    </a:p>
                  </a:txBody>
                  <a:tcPr marL="82949" marR="82949" marT="41430" marB="41430"/>
                </a:tc>
                <a:extLst>
                  <a:ext uri="{0D108BD9-81ED-4DB2-BD59-A6C34878D82A}">
                    <a16:rowId xmlns:a16="http://schemas.microsoft.com/office/drawing/2014/main" val="10005"/>
                  </a:ext>
                </a:extLst>
              </a:tr>
            </a:tbl>
          </a:graphicData>
        </a:graphic>
      </p:graphicFrame>
      <p:sp>
        <p:nvSpPr>
          <p:cNvPr id="28712" name="TextBox 5">
            <a:extLst>
              <a:ext uri="{FF2B5EF4-FFF2-40B4-BE49-F238E27FC236}">
                <a16:creationId xmlns:a16="http://schemas.microsoft.com/office/drawing/2014/main" id="{D14B0E98-08E9-CD01-07D9-74CEA18D77A7}"/>
              </a:ext>
            </a:extLst>
          </p:cNvPr>
          <p:cNvSpPr txBox="1">
            <a:spLocks noChangeArrowheads="1"/>
          </p:cNvSpPr>
          <p:nvPr/>
        </p:nvSpPr>
        <p:spPr bwMode="auto">
          <a:xfrm>
            <a:off x="1731819" y="6172633"/>
            <a:ext cx="9131521" cy="59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r>
              <a:rPr lang="en-GB" altLang="en-US" sz="1633" b="0"/>
              <a:t>https://www.routledge.com/Introduction-to-the-New-Statistics-Estimation-Open-Science-and-Beyond/Cumming-Calin-Jageman/p/book/9781138825529</a:t>
            </a:r>
          </a:p>
        </p:txBody>
      </p:sp>
    </p:spTree>
    <p:extLst>
      <p:ext uri="{BB962C8B-B14F-4D97-AF65-F5344CB8AC3E}">
        <p14:creationId xmlns:p14="http://schemas.microsoft.com/office/powerpoint/2010/main" val="3298170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AA068C7F-5490-F585-69E7-B2C7EC3243E5}"/>
              </a:ext>
            </a:extLst>
          </p:cNvPr>
          <p:cNvSpPr>
            <a:spLocks noGrp="1"/>
          </p:cNvSpPr>
          <p:nvPr>
            <p:ph type="title"/>
          </p:nvPr>
        </p:nvSpPr>
        <p:spPr/>
        <p:txBody>
          <a:bodyPr/>
          <a:lstStyle/>
          <a:p>
            <a:r>
              <a:rPr lang="en-GB" altLang="en-US"/>
              <a:t>The dance of the P values</a:t>
            </a:r>
          </a:p>
        </p:txBody>
      </p:sp>
      <p:graphicFrame>
        <p:nvGraphicFramePr>
          <p:cNvPr id="4" name="Content Placeholder 3">
            <a:extLst>
              <a:ext uri="{FF2B5EF4-FFF2-40B4-BE49-F238E27FC236}">
                <a16:creationId xmlns:a16="http://schemas.microsoft.com/office/drawing/2014/main" id="{01E2F40D-7565-6F10-9043-A36C4B37B35A}"/>
              </a:ext>
            </a:extLst>
          </p:cNvPr>
          <p:cNvGraphicFramePr>
            <a:graphicFrameLocks noGrp="1"/>
          </p:cNvGraphicFramePr>
          <p:nvPr>
            <p:ph idx="1"/>
            <p:extLst>
              <p:ext uri="{D42A27DB-BD31-4B8C-83A1-F6EECF244321}">
                <p14:modId xmlns:p14="http://schemas.microsoft.com/office/powerpoint/2010/main" val="1889589743"/>
              </p:ext>
            </p:extLst>
          </p:nvPr>
        </p:nvGraphicFramePr>
        <p:xfrm>
          <a:off x="1731819" y="1226758"/>
          <a:ext cx="7274115" cy="4945875"/>
        </p:xfrm>
        <a:graphic>
          <a:graphicData uri="http://schemas.openxmlformats.org/drawingml/2006/table">
            <a:tbl>
              <a:tblPr firstRow="1" bandRow="1">
                <a:tableStyleId>{D7AC3CCA-C797-4891-BE02-D94E43425B78}</a:tableStyleId>
              </a:tblPr>
              <a:tblGrid>
                <a:gridCol w="1033407">
                  <a:extLst>
                    <a:ext uri="{9D8B030D-6E8A-4147-A177-3AD203B41FA5}">
                      <a16:colId xmlns:a16="http://schemas.microsoft.com/office/drawing/2014/main" val="20000"/>
                    </a:ext>
                  </a:extLst>
                </a:gridCol>
                <a:gridCol w="2090078">
                  <a:extLst>
                    <a:ext uri="{9D8B030D-6E8A-4147-A177-3AD203B41FA5}">
                      <a16:colId xmlns:a16="http://schemas.microsoft.com/office/drawing/2014/main" val="20001"/>
                    </a:ext>
                  </a:extLst>
                </a:gridCol>
                <a:gridCol w="1240984">
                  <a:extLst>
                    <a:ext uri="{9D8B030D-6E8A-4147-A177-3AD203B41FA5}">
                      <a16:colId xmlns:a16="http://schemas.microsoft.com/office/drawing/2014/main" val="20002"/>
                    </a:ext>
                  </a:extLst>
                </a:gridCol>
                <a:gridCol w="1454823">
                  <a:extLst>
                    <a:ext uri="{9D8B030D-6E8A-4147-A177-3AD203B41FA5}">
                      <a16:colId xmlns:a16="http://schemas.microsoft.com/office/drawing/2014/main" val="20003"/>
                    </a:ext>
                  </a:extLst>
                </a:gridCol>
                <a:gridCol w="1454823">
                  <a:extLst>
                    <a:ext uri="{9D8B030D-6E8A-4147-A177-3AD203B41FA5}">
                      <a16:colId xmlns:a16="http://schemas.microsoft.com/office/drawing/2014/main" val="20004"/>
                    </a:ext>
                  </a:extLst>
                </a:gridCol>
              </a:tblGrid>
              <a:tr h="580473">
                <a:tc>
                  <a:txBody>
                    <a:bodyPr/>
                    <a:lstStyle/>
                    <a:p>
                      <a:pPr algn="ctr"/>
                      <a:r>
                        <a:rPr lang="en-GB" sz="1600" b="0" dirty="0"/>
                        <a:t>Strength of evidence</a:t>
                      </a:r>
                    </a:p>
                  </a:txBody>
                  <a:tcPr marL="82941" marR="82941" marT="41430" marB="41430"/>
                </a:tc>
                <a:tc>
                  <a:txBody>
                    <a:bodyPr/>
                    <a:lstStyle/>
                    <a:p>
                      <a:r>
                        <a:rPr lang="en-GB" sz="1600" b="0" dirty="0"/>
                        <a:t>Significance language</a:t>
                      </a:r>
                    </a:p>
                  </a:txBody>
                  <a:tcPr marL="82941" marR="82941" marT="41430" marB="41430"/>
                </a:tc>
                <a:tc>
                  <a:txBody>
                    <a:bodyPr/>
                    <a:lstStyle/>
                    <a:p>
                      <a:r>
                        <a:rPr lang="en-GB" sz="1600" b="0" dirty="0"/>
                        <a:t>Suggests Truth</a:t>
                      </a:r>
                    </a:p>
                  </a:txBody>
                  <a:tcPr marL="82941" marR="82941" marT="41430" marB="41430"/>
                </a:tc>
                <a:tc>
                  <a:txBody>
                    <a:bodyPr/>
                    <a:lstStyle/>
                    <a:p>
                      <a:r>
                        <a:rPr lang="en-GB" sz="1600" b="0" dirty="0"/>
                        <a:t>Evokes emotion</a:t>
                      </a:r>
                    </a:p>
                  </a:txBody>
                  <a:tcPr marL="82941" marR="82941" marT="41430" marB="41430"/>
                </a:tc>
                <a:tc>
                  <a:txBody>
                    <a:bodyPr/>
                    <a:lstStyle/>
                    <a:p>
                      <a:r>
                        <a:rPr lang="en-GB" sz="1600" b="0" dirty="0"/>
                        <a:t>Implications</a:t>
                      </a:r>
                    </a:p>
                  </a:txBody>
                  <a:tcPr marL="82941" marR="82941" marT="41430" marB="41430"/>
                </a:tc>
                <a:extLst>
                  <a:ext uri="{0D108BD9-81ED-4DB2-BD59-A6C34878D82A}">
                    <a16:rowId xmlns:a16="http://schemas.microsoft.com/office/drawing/2014/main" val="10000"/>
                  </a:ext>
                </a:extLst>
              </a:tr>
              <a:tr h="829279">
                <a:tc>
                  <a:txBody>
                    <a:bodyPr/>
                    <a:lstStyle/>
                    <a:p>
                      <a:pPr algn="ctr"/>
                      <a:r>
                        <a:rPr lang="en-GB" sz="1600" b="0" dirty="0"/>
                        <a:t>P&lt;0.001</a:t>
                      </a:r>
                    </a:p>
                  </a:txBody>
                  <a:tcPr marL="82941" marR="82941" marT="41430" marB="41430"/>
                </a:tc>
                <a:tc>
                  <a:txBody>
                    <a:bodyPr/>
                    <a:lstStyle/>
                    <a:p>
                      <a:r>
                        <a:rPr lang="en-GB" sz="1600" b="0" dirty="0"/>
                        <a:t>Very highly Significant</a:t>
                      </a:r>
                    </a:p>
                  </a:txBody>
                  <a:tcPr marL="82941" marR="82941" marT="41430" marB="41430"/>
                </a:tc>
                <a:tc>
                  <a:txBody>
                    <a:bodyPr/>
                    <a:lstStyle/>
                    <a:p>
                      <a:r>
                        <a:rPr lang="en-GB" sz="1600" b="0" dirty="0"/>
                        <a:t>There is definitely</a:t>
                      </a:r>
                      <a:r>
                        <a:rPr lang="en-GB" sz="1600" b="0" baseline="0" dirty="0"/>
                        <a:t> an effect</a:t>
                      </a:r>
                      <a:endParaRPr lang="en-GB" sz="1600" b="0" dirty="0"/>
                    </a:p>
                  </a:txBody>
                  <a:tcPr marL="82941" marR="82941" marT="41430" marB="41430"/>
                </a:tc>
                <a:tc>
                  <a:txBody>
                    <a:bodyPr/>
                    <a:lstStyle/>
                    <a:p>
                      <a:r>
                        <a:rPr lang="en-GB" sz="1600" b="0" dirty="0"/>
                        <a:t>Elation </a:t>
                      </a:r>
                    </a:p>
                    <a:p>
                      <a:r>
                        <a:rPr lang="en-GB" sz="1600" b="0" dirty="0"/>
                        <a:t>Exuberance</a:t>
                      </a:r>
                    </a:p>
                    <a:p>
                      <a:r>
                        <a:rPr lang="en-GB" sz="1600" b="0" dirty="0"/>
                        <a:t>Smugness?</a:t>
                      </a:r>
                    </a:p>
                  </a:txBody>
                  <a:tcPr marL="82941" marR="82941" marT="41430" marB="41430"/>
                </a:tc>
                <a:tc>
                  <a:txBody>
                    <a:bodyPr/>
                    <a:lstStyle/>
                    <a:p>
                      <a:r>
                        <a:rPr lang="en-GB" sz="1600" b="0" dirty="0"/>
                        <a:t>Nobel</a:t>
                      </a:r>
                      <a:r>
                        <a:rPr lang="en-GB" sz="1600" b="0" baseline="0" dirty="0"/>
                        <a:t> Prize</a:t>
                      </a:r>
                    </a:p>
                    <a:p>
                      <a:r>
                        <a:rPr lang="en-GB" sz="1600" b="0" baseline="0" dirty="0"/>
                        <a:t>Tenure</a:t>
                      </a:r>
                    </a:p>
                    <a:p>
                      <a:r>
                        <a:rPr lang="en-GB" sz="1600" b="0" baseline="0" dirty="0"/>
                        <a:t>Research Grant</a:t>
                      </a:r>
                      <a:endParaRPr lang="en-GB" sz="1600" b="0" dirty="0"/>
                    </a:p>
                  </a:txBody>
                  <a:tcPr marL="82941" marR="82941" marT="41430" marB="41430"/>
                </a:tc>
                <a:extLst>
                  <a:ext uri="{0D108BD9-81ED-4DB2-BD59-A6C34878D82A}">
                    <a16:rowId xmlns:a16="http://schemas.microsoft.com/office/drawing/2014/main" val="10001"/>
                  </a:ext>
                </a:extLst>
              </a:tr>
              <a:tr h="580473">
                <a:tc>
                  <a:txBody>
                    <a:bodyPr/>
                    <a:lstStyle/>
                    <a:p>
                      <a:pPr algn="ctr"/>
                      <a:r>
                        <a:rPr lang="en-GB" sz="1600" dirty="0"/>
                        <a:t>P&lt;0.01</a:t>
                      </a:r>
                    </a:p>
                  </a:txBody>
                  <a:tcPr marL="82941" marR="82941" marT="41430" marB="41430"/>
                </a:tc>
                <a:tc>
                  <a:txBody>
                    <a:bodyPr/>
                    <a:lstStyle/>
                    <a:p>
                      <a:r>
                        <a:rPr lang="en-GB" sz="1600" dirty="0"/>
                        <a:t>Highly significant</a:t>
                      </a:r>
                    </a:p>
                  </a:txBody>
                  <a:tcPr marL="82941" marR="82941" marT="41430" marB="41430"/>
                </a:tc>
                <a:tc>
                  <a:txBody>
                    <a:bodyPr/>
                    <a:lstStyle/>
                    <a:p>
                      <a:r>
                        <a:rPr lang="en-GB" sz="1600" dirty="0"/>
                        <a:t>There is an effect</a:t>
                      </a:r>
                    </a:p>
                  </a:txBody>
                  <a:tcPr marL="82941" marR="82941" marT="41430" marB="41430"/>
                </a:tc>
                <a:tc>
                  <a:txBody>
                    <a:bodyPr/>
                    <a:lstStyle/>
                    <a:p>
                      <a:r>
                        <a:rPr lang="en-GB" sz="1600" dirty="0"/>
                        <a:t>Dancing,</a:t>
                      </a:r>
                      <a:r>
                        <a:rPr lang="en-GB" sz="1600" baseline="0" dirty="0"/>
                        <a:t> Drinking</a:t>
                      </a:r>
                      <a:endParaRPr lang="en-GB" sz="1600" dirty="0"/>
                    </a:p>
                  </a:txBody>
                  <a:tcPr marL="82941" marR="82941" marT="41430" marB="41430"/>
                </a:tc>
                <a:tc>
                  <a:txBody>
                    <a:bodyPr/>
                    <a:lstStyle/>
                    <a:p>
                      <a:r>
                        <a:rPr lang="en-GB" sz="1600" dirty="0"/>
                        <a:t>**** publication</a:t>
                      </a:r>
                    </a:p>
                    <a:p>
                      <a:pPr algn="ctr"/>
                      <a:r>
                        <a:rPr lang="en-GB" sz="1600" dirty="0"/>
                        <a:t>PhD</a:t>
                      </a:r>
                    </a:p>
                  </a:txBody>
                  <a:tcPr marL="82941" marR="82941" marT="41430" marB="41430"/>
                </a:tc>
                <a:extLst>
                  <a:ext uri="{0D108BD9-81ED-4DB2-BD59-A6C34878D82A}">
                    <a16:rowId xmlns:a16="http://schemas.microsoft.com/office/drawing/2014/main" val="10002"/>
                  </a:ext>
                </a:extLst>
              </a:tr>
              <a:tr h="829279">
                <a:tc>
                  <a:txBody>
                    <a:bodyPr/>
                    <a:lstStyle/>
                    <a:p>
                      <a:pPr algn="ctr"/>
                      <a:r>
                        <a:rPr lang="en-GB" sz="1600" dirty="0"/>
                        <a:t>P&lt;0.05</a:t>
                      </a:r>
                    </a:p>
                  </a:txBody>
                  <a:tcPr marL="82941" marR="82941" marT="41430" marB="41430"/>
                </a:tc>
                <a:tc>
                  <a:txBody>
                    <a:bodyPr/>
                    <a:lstStyle/>
                    <a:p>
                      <a:r>
                        <a:rPr lang="en-GB" sz="1600" dirty="0"/>
                        <a:t>Significant</a:t>
                      </a:r>
                    </a:p>
                  </a:txBody>
                  <a:tcPr marL="82941" marR="82941" marT="41430" marB="41430"/>
                </a:tc>
                <a:tc>
                  <a:txBody>
                    <a:bodyPr/>
                    <a:lstStyle/>
                    <a:p>
                      <a:r>
                        <a:rPr lang="en-GB" sz="1600" dirty="0"/>
                        <a:t>Most likely</a:t>
                      </a:r>
                      <a:r>
                        <a:rPr lang="en-GB" sz="1600" baseline="0" dirty="0"/>
                        <a:t> there is an effect</a:t>
                      </a:r>
                      <a:endParaRPr lang="en-GB" sz="1600" dirty="0"/>
                    </a:p>
                  </a:txBody>
                  <a:tcPr marL="82941" marR="82941" marT="41430" marB="41430"/>
                </a:tc>
                <a:tc>
                  <a:txBody>
                    <a:bodyPr/>
                    <a:lstStyle/>
                    <a:p>
                      <a:r>
                        <a:rPr lang="en-GB" sz="1600" dirty="0"/>
                        <a:t>Relief</a:t>
                      </a:r>
                    </a:p>
                    <a:p>
                      <a:r>
                        <a:rPr lang="en-GB" sz="1600" dirty="0"/>
                        <a:t>Cheerfulness</a:t>
                      </a:r>
                    </a:p>
                  </a:txBody>
                  <a:tcPr marL="82941" marR="82941" marT="41430" marB="41430"/>
                </a:tc>
                <a:tc>
                  <a:txBody>
                    <a:bodyPr/>
                    <a:lstStyle/>
                    <a:p>
                      <a:r>
                        <a:rPr lang="en-GB" sz="1600" dirty="0"/>
                        <a:t>***</a:t>
                      </a:r>
                      <a:r>
                        <a:rPr lang="en-GB" sz="1600" baseline="0" dirty="0"/>
                        <a:t> publication</a:t>
                      </a:r>
                      <a:endParaRPr lang="en-GB" sz="1600" dirty="0"/>
                    </a:p>
                  </a:txBody>
                  <a:tcPr marL="82941" marR="82941" marT="41430" marB="41430"/>
                </a:tc>
                <a:extLst>
                  <a:ext uri="{0D108BD9-81ED-4DB2-BD59-A6C34878D82A}">
                    <a16:rowId xmlns:a16="http://schemas.microsoft.com/office/drawing/2014/main" val="10003"/>
                  </a:ext>
                </a:extLst>
              </a:tr>
              <a:tr h="1078084">
                <a:tc>
                  <a:txBody>
                    <a:bodyPr/>
                    <a:lstStyle/>
                    <a:p>
                      <a:pPr algn="ctr"/>
                      <a:r>
                        <a:rPr lang="en-GB" sz="1600" dirty="0"/>
                        <a:t>P 0.05 to ?</a:t>
                      </a:r>
                    </a:p>
                  </a:txBody>
                  <a:tcPr marL="82941" marR="82941" marT="41430" marB="41430"/>
                </a:tc>
                <a:tc>
                  <a:txBody>
                    <a:bodyPr/>
                    <a:lstStyle/>
                    <a:p>
                      <a:r>
                        <a:rPr lang="en-GB" sz="1600" dirty="0"/>
                        <a:t> Approaching Significant</a:t>
                      </a:r>
                    </a:p>
                  </a:txBody>
                  <a:tcPr marL="82941" marR="82941" marT="41430" marB="41430"/>
                </a:tc>
                <a:tc>
                  <a:txBody>
                    <a:bodyPr/>
                    <a:lstStyle/>
                    <a:p>
                      <a:r>
                        <a:rPr lang="en-GB" sz="1600" dirty="0"/>
                        <a:t>Almost? Probably? (but low power)</a:t>
                      </a:r>
                    </a:p>
                  </a:txBody>
                  <a:tcPr marL="82941" marR="82941" marT="41430" marB="41430"/>
                </a:tc>
                <a:tc>
                  <a:txBody>
                    <a:bodyPr/>
                    <a:lstStyle/>
                    <a:p>
                      <a:r>
                        <a:rPr lang="en-GB" sz="1600" dirty="0"/>
                        <a:t>Frustration </a:t>
                      </a:r>
                    </a:p>
                    <a:p>
                      <a:r>
                        <a:rPr lang="en-GB" sz="1600" dirty="0"/>
                        <a:t>(if only)</a:t>
                      </a:r>
                    </a:p>
                  </a:txBody>
                  <a:tcPr marL="82941" marR="82941" marT="41430" marB="41430"/>
                </a:tc>
                <a:tc>
                  <a:txBody>
                    <a:bodyPr/>
                    <a:lstStyle/>
                    <a:p>
                      <a:r>
                        <a:rPr lang="en-GB" sz="1600" dirty="0"/>
                        <a:t>Stress leave</a:t>
                      </a:r>
                    </a:p>
                    <a:p>
                      <a:r>
                        <a:rPr lang="en-GB" sz="1600" dirty="0"/>
                        <a:t>counselling</a:t>
                      </a:r>
                    </a:p>
                  </a:txBody>
                  <a:tcPr marL="82941" marR="82941" marT="41430" marB="41430"/>
                </a:tc>
                <a:extLst>
                  <a:ext uri="{0D108BD9-81ED-4DB2-BD59-A6C34878D82A}">
                    <a16:rowId xmlns:a16="http://schemas.microsoft.com/office/drawing/2014/main" val="10004"/>
                  </a:ext>
                </a:extLst>
              </a:tr>
              <a:tr h="580473">
                <a:tc>
                  <a:txBody>
                    <a:bodyPr/>
                    <a:lstStyle/>
                    <a:p>
                      <a:pPr algn="ctr"/>
                      <a:r>
                        <a:rPr lang="en-GB" sz="1600" dirty="0"/>
                        <a:t>P&gt;0.1</a:t>
                      </a:r>
                    </a:p>
                  </a:txBody>
                  <a:tcPr marL="82941" marR="82941" marT="41430" marB="41430"/>
                </a:tc>
                <a:tc>
                  <a:txBody>
                    <a:bodyPr/>
                    <a:lstStyle/>
                    <a:p>
                      <a:r>
                        <a:rPr lang="en-GB" sz="1600" dirty="0"/>
                        <a:t>Non-significant</a:t>
                      </a:r>
                    </a:p>
                  </a:txBody>
                  <a:tcPr marL="82941" marR="82941" marT="41430" marB="41430"/>
                </a:tc>
                <a:tc>
                  <a:txBody>
                    <a:bodyPr/>
                    <a:lstStyle/>
                    <a:p>
                      <a:r>
                        <a:rPr lang="en-GB" sz="1600" dirty="0"/>
                        <a:t>No effect?</a:t>
                      </a:r>
                    </a:p>
                  </a:txBody>
                  <a:tcPr marL="82941" marR="82941" marT="41430" marB="41430"/>
                </a:tc>
                <a:tc>
                  <a:txBody>
                    <a:bodyPr/>
                    <a:lstStyle/>
                    <a:p>
                      <a:r>
                        <a:rPr lang="en-GB" sz="1600" dirty="0"/>
                        <a:t>Despair,</a:t>
                      </a:r>
                      <a:r>
                        <a:rPr lang="en-GB" sz="1600" baseline="0" dirty="0"/>
                        <a:t> depression</a:t>
                      </a:r>
                      <a:endParaRPr lang="en-GB" sz="1600" dirty="0"/>
                    </a:p>
                  </a:txBody>
                  <a:tcPr marL="82941" marR="82941" marT="41430" marB="41430"/>
                </a:tc>
                <a:tc>
                  <a:txBody>
                    <a:bodyPr/>
                    <a:lstStyle/>
                    <a:p>
                      <a:r>
                        <a:rPr lang="en-GB" sz="1600" dirty="0"/>
                        <a:t>Reconsider life goals</a:t>
                      </a:r>
                    </a:p>
                  </a:txBody>
                  <a:tcPr marL="82941" marR="82941" marT="41430" marB="41430"/>
                </a:tc>
                <a:extLst>
                  <a:ext uri="{0D108BD9-81ED-4DB2-BD59-A6C34878D82A}">
                    <a16:rowId xmlns:a16="http://schemas.microsoft.com/office/drawing/2014/main" val="10005"/>
                  </a:ext>
                </a:extLst>
              </a:tr>
            </a:tbl>
          </a:graphicData>
        </a:graphic>
      </p:graphicFrame>
      <p:sp>
        <p:nvSpPr>
          <p:cNvPr id="30767" name="TextBox 5">
            <a:extLst>
              <a:ext uri="{FF2B5EF4-FFF2-40B4-BE49-F238E27FC236}">
                <a16:creationId xmlns:a16="http://schemas.microsoft.com/office/drawing/2014/main" id="{CA8FFDCB-BD6C-EC96-6288-F27E4674856B}"/>
              </a:ext>
            </a:extLst>
          </p:cNvPr>
          <p:cNvSpPr txBox="1">
            <a:spLocks noChangeArrowheads="1"/>
          </p:cNvSpPr>
          <p:nvPr/>
        </p:nvSpPr>
        <p:spPr bwMode="auto">
          <a:xfrm>
            <a:off x="1731819" y="6172633"/>
            <a:ext cx="9131521" cy="59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r>
              <a:rPr lang="en-GB" altLang="en-US" sz="1633" b="0"/>
              <a:t>https://www.routledge.com/Introduction-to-the-New-Statistics-Estimation-Open-Science-and-Beyond/Cumming-Calin-Jageman/p/book/9781138825529</a:t>
            </a:r>
          </a:p>
        </p:txBody>
      </p:sp>
    </p:spTree>
    <p:extLst>
      <p:ext uri="{BB962C8B-B14F-4D97-AF65-F5344CB8AC3E}">
        <p14:creationId xmlns:p14="http://schemas.microsoft.com/office/powerpoint/2010/main" val="1932631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2B272CB8-A72D-E5D1-F7F1-4D0A447363F6}"/>
              </a:ext>
            </a:extLst>
          </p:cNvPr>
          <p:cNvSpPr>
            <a:spLocks noGrp="1"/>
          </p:cNvSpPr>
          <p:nvPr>
            <p:ph type="title"/>
          </p:nvPr>
        </p:nvSpPr>
        <p:spPr/>
        <p:txBody>
          <a:bodyPr/>
          <a:lstStyle/>
          <a:p>
            <a:r>
              <a:rPr lang="en-GB" altLang="en-US"/>
              <a:t>The Dance of the P values</a:t>
            </a:r>
          </a:p>
        </p:txBody>
      </p:sp>
      <p:sp>
        <p:nvSpPr>
          <p:cNvPr id="3" name="Content Placeholder 2">
            <a:extLst>
              <a:ext uri="{FF2B5EF4-FFF2-40B4-BE49-F238E27FC236}">
                <a16:creationId xmlns:a16="http://schemas.microsoft.com/office/drawing/2014/main" id="{525BB9D4-D2F7-ED33-C0CA-0C7E424D12A9}"/>
              </a:ext>
            </a:extLst>
          </p:cNvPr>
          <p:cNvSpPr>
            <a:spLocks noGrp="1"/>
          </p:cNvSpPr>
          <p:nvPr>
            <p:ph idx="1"/>
          </p:nvPr>
        </p:nvSpPr>
        <p:spPr>
          <a:xfrm>
            <a:off x="1488484" y="977658"/>
            <a:ext cx="8728364" cy="4928602"/>
          </a:xfrm>
        </p:spPr>
        <p:txBody>
          <a:bodyPr/>
          <a:lstStyle/>
          <a:p>
            <a:pPr marL="0" indent="0">
              <a:buFontTx/>
              <a:buNone/>
              <a:defRPr/>
            </a:pPr>
            <a:endParaRPr lang="en-GB" dirty="0"/>
          </a:p>
          <a:p>
            <a:pPr>
              <a:defRPr/>
            </a:pPr>
            <a:r>
              <a:rPr lang="en-GB" dirty="0"/>
              <a:t>If P values are meaningful and represent the truth they should replicate...</a:t>
            </a:r>
          </a:p>
          <a:p>
            <a:pPr>
              <a:defRPr/>
            </a:pPr>
            <a:r>
              <a:rPr lang="en-GB" dirty="0"/>
              <a:t>Let’s run a simulation to see if they do…</a:t>
            </a:r>
          </a:p>
          <a:p>
            <a:pPr marL="0" indent="0">
              <a:buFontTx/>
              <a:buNone/>
              <a:defRPr/>
            </a:pPr>
            <a:endParaRPr lang="en-GB" dirty="0"/>
          </a:p>
        </p:txBody>
      </p:sp>
      <p:sp>
        <p:nvSpPr>
          <p:cNvPr id="32772" name="TextBox 3">
            <a:extLst>
              <a:ext uri="{FF2B5EF4-FFF2-40B4-BE49-F238E27FC236}">
                <a16:creationId xmlns:a16="http://schemas.microsoft.com/office/drawing/2014/main" id="{4214E37C-EAF1-497E-2A62-94811D97EFAC}"/>
              </a:ext>
            </a:extLst>
          </p:cNvPr>
          <p:cNvSpPr txBox="1">
            <a:spLocks noChangeArrowheads="1"/>
          </p:cNvSpPr>
          <p:nvPr/>
        </p:nvSpPr>
        <p:spPr bwMode="auto">
          <a:xfrm>
            <a:off x="4071573" y="6487959"/>
            <a:ext cx="5681644" cy="34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r>
              <a:rPr lang="en-GB" altLang="en-US" sz="1633" dirty="0">
                <a:hlinkClick r:id="rId2"/>
              </a:rPr>
              <a:t>https://www.youtube.com/watch?v=5OL1RqHrZQ8</a:t>
            </a:r>
            <a:endParaRPr lang="en-GB" altLang="en-US" sz="1633" dirty="0"/>
          </a:p>
        </p:txBody>
      </p:sp>
      <p:pic>
        <p:nvPicPr>
          <p:cNvPr id="32773" name="Picture 3">
            <a:extLst>
              <a:ext uri="{FF2B5EF4-FFF2-40B4-BE49-F238E27FC236}">
                <a16:creationId xmlns:a16="http://schemas.microsoft.com/office/drawing/2014/main" id="{ED5B6BD9-3ECC-7658-9E2E-97E34DA42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7027" y="3059680"/>
            <a:ext cx="4718384" cy="342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9434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75217837-6570-55B6-14D9-79664EBB4E3D}"/>
              </a:ext>
            </a:extLst>
          </p:cNvPr>
          <p:cNvSpPr>
            <a:spLocks noGrp="1"/>
          </p:cNvSpPr>
          <p:nvPr>
            <p:ph type="title"/>
          </p:nvPr>
        </p:nvSpPr>
        <p:spPr>
          <a:xfrm>
            <a:off x="1358898" y="161263"/>
            <a:ext cx="9213593" cy="823594"/>
          </a:xfrm>
        </p:spPr>
        <p:txBody>
          <a:bodyPr/>
          <a:lstStyle/>
          <a:p>
            <a:r>
              <a:rPr lang="en-GB" altLang="en-US"/>
              <a:t>Dance of the P values</a:t>
            </a:r>
          </a:p>
        </p:txBody>
      </p:sp>
      <p:sp>
        <p:nvSpPr>
          <p:cNvPr id="26627" name="Content Placeholder 2">
            <a:extLst>
              <a:ext uri="{FF2B5EF4-FFF2-40B4-BE49-F238E27FC236}">
                <a16:creationId xmlns:a16="http://schemas.microsoft.com/office/drawing/2014/main" id="{4A4561F6-5B37-5E0E-B45F-DE45744204C0}"/>
              </a:ext>
            </a:extLst>
          </p:cNvPr>
          <p:cNvSpPr>
            <a:spLocks noGrp="1"/>
          </p:cNvSpPr>
          <p:nvPr>
            <p:ph idx="1"/>
          </p:nvPr>
        </p:nvSpPr>
        <p:spPr>
          <a:xfrm>
            <a:off x="1600792" y="1274267"/>
            <a:ext cx="8728364" cy="5379275"/>
          </a:xfrm>
        </p:spPr>
        <p:txBody>
          <a:bodyPr/>
          <a:lstStyle/>
          <a:p>
            <a:pPr>
              <a:defRPr/>
            </a:pPr>
            <a:r>
              <a:rPr lang="en-GB" altLang="en-US" dirty="0"/>
              <a:t>P values do not replicate</a:t>
            </a:r>
          </a:p>
          <a:p>
            <a:pPr>
              <a:defRPr/>
            </a:pPr>
            <a:r>
              <a:rPr lang="en-GB" altLang="en-US" dirty="0"/>
              <a:t>(Over)reliance on P values has serious consequences for the rigour of our science…</a:t>
            </a:r>
          </a:p>
          <a:p>
            <a:pPr>
              <a:defRPr/>
            </a:pPr>
            <a:endParaRPr lang="en-GB" altLang="en-US" dirty="0"/>
          </a:p>
          <a:p>
            <a:pPr>
              <a:defRPr/>
            </a:pPr>
            <a:endParaRPr lang="en-GB" altLang="en-US" dirty="0"/>
          </a:p>
          <a:p>
            <a:pPr>
              <a:defRPr/>
            </a:pPr>
            <a:endParaRPr lang="en-GB" altLang="en-US" dirty="0"/>
          </a:p>
          <a:p>
            <a:pPr marL="0" indent="0">
              <a:buFontTx/>
              <a:buNone/>
              <a:defRPr/>
            </a:pPr>
            <a:endParaRPr lang="en-GB" altLang="en-US" dirty="0"/>
          </a:p>
        </p:txBody>
      </p:sp>
      <p:graphicFrame>
        <p:nvGraphicFramePr>
          <p:cNvPr id="6" name="Chart 5">
            <a:extLst>
              <a:ext uri="{FF2B5EF4-FFF2-40B4-BE49-F238E27FC236}">
                <a16:creationId xmlns:a16="http://schemas.microsoft.com/office/drawing/2014/main" id="{F3D67555-845E-825B-D670-5379855749C7}"/>
              </a:ext>
            </a:extLst>
          </p:cNvPr>
          <p:cNvGraphicFramePr>
            <a:graphicFrameLocks/>
          </p:cNvGraphicFramePr>
          <p:nvPr/>
        </p:nvGraphicFramePr>
        <p:xfrm>
          <a:off x="2242672" y="3298379"/>
          <a:ext cx="6726996" cy="32717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829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1.5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4117975"/>
          </a:xfrm>
        </p:spPr>
        <p:txBody>
          <a:bodyPr/>
          <a:lstStyle/>
          <a:p>
            <a:r>
              <a:rPr lang="en-GB" dirty="0"/>
              <a:t>Convert information need into an “answerable question”</a:t>
            </a:r>
          </a:p>
          <a:p>
            <a:r>
              <a:rPr lang="en-GB" dirty="0"/>
              <a:t>Needs to be co-produced</a:t>
            </a:r>
          </a:p>
          <a:p>
            <a:pPr lvl="1"/>
            <a:r>
              <a:rPr lang="en-GB" dirty="0"/>
              <a:t>Why?</a:t>
            </a:r>
          </a:p>
          <a:p>
            <a:pPr lvl="3"/>
            <a:r>
              <a:rPr lang="en-GB" dirty="0"/>
              <a:t>Ensure broad relevance </a:t>
            </a:r>
          </a:p>
          <a:p>
            <a:pPr lvl="3"/>
            <a:r>
              <a:rPr lang="en-GB" dirty="0"/>
              <a:t>Set findings in context</a:t>
            </a:r>
          </a:p>
          <a:p>
            <a:pPr lvl="3"/>
            <a:r>
              <a:rPr lang="en-GB" dirty="0"/>
              <a:t>Improve readability</a:t>
            </a:r>
          </a:p>
          <a:p>
            <a:pPr lvl="3"/>
            <a:r>
              <a:rPr lang="en-GB" dirty="0"/>
              <a:t>Facilitate communication</a:t>
            </a:r>
          </a:p>
          <a:p>
            <a:pPr lvl="3"/>
            <a:r>
              <a:rPr lang="en-GB" dirty="0"/>
              <a:t>Endorsement</a:t>
            </a:r>
          </a:p>
          <a:p>
            <a:pPr lvl="3"/>
            <a:r>
              <a:rPr lang="en-GB" dirty="0"/>
              <a:t>Prioritise review questions (reduce research waste)</a:t>
            </a:r>
          </a:p>
          <a:p>
            <a:pPr lvl="3"/>
            <a:r>
              <a:rPr lang="en-GB" dirty="0"/>
              <a:t>Suggest evidence (reports etc.)</a:t>
            </a:r>
          </a:p>
        </p:txBody>
      </p:sp>
    </p:spTree>
    <p:extLst>
      <p:ext uri="{BB962C8B-B14F-4D97-AF65-F5344CB8AC3E}">
        <p14:creationId xmlns:p14="http://schemas.microsoft.com/office/powerpoint/2010/main" val="1469856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1.6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4117975"/>
          </a:xfrm>
        </p:spPr>
        <p:txBody>
          <a:bodyPr/>
          <a:lstStyle/>
          <a:p>
            <a:pPr marL="0" indent="0">
              <a:buNone/>
            </a:pPr>
            <a:r>
              <a:rPr lang="en-GB" b="1" dirty="0"/>
              <a:t>Question formulation</a:t>
            </a:r>
          </a:p>
          <a:p>
            <a:r>
              <a:rPr lang="en-GB" dirty="0"/>
              <a:t>Often an iterative process – starts off broad and needs to be narrowed to be answered</a:t>
            </a:r>
          </a:p>
          <a:p>
            <a:pPr lvl="1"/>
            <a:r>
              <a:rPr lang="en-GB" dirty="0"/>
              <a:t>Identify a question that is of greatest interest (to stakeholders, decision-makers etc.)</a:t>
            </a:r>
          </a:p>
          <a:p>
            <a:pPr lvl="1"/>
            <a:r>
              <a:rPr lang="en-GB" dirty="0"/>
              <a:t>Identify a question that maximises cost-effectiveness </a:t>
            </a:r>
          </a:p>
          <a:p>
            <a:pPr lvl="1"/>
            <a:r>
              <a:rPr lang="en-GB" dirty="0"/>
              <a:t>Identify a question that minimised confusion (avoid vague phrasing)</a:t>
            </a:r>
          </a:p>
          <a:p>
            <a:pPr marL="0" indent="0">
              <a:buNone/>
            </a:pPr>
            <a:endParaRPr lang="en-GB" dirty="0"/>
          </a:p>
        </p:txBody>
      </p:sp>
    </p:spTree>
    <p:extLst>
      <p:ext uri="{BB962C8B-B14F-4D97-AF65-F5344CB8AC3E}">
        <p14:creationId xmlns:p14="http://schemas.microsoft.com/office/powerpoint/2010/main" val="380086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FAC3-DFC2-F98C-06FF-1C4940B56FF7}"/>
              </a:ext>
            </a:extLst>
          </p:cNvPr>
          <p:cNvSpPr>
            <a:spLocks noGrp="1"/>
          </p:cNvSpPr>
          <p:nvPr>
            <p:ph type="title"/>
          </p:nvPr>
        </p:nvSpPr>
        <p:spPr>
          <a:xfrm>
            <a:off x="838200" y="365125"/>
            <a:ext cx="10817352" cy="1325563"/>
          </a:xfrm>
        </p:spPr>
        <p:txBody>
          <a:bodyPr/>
          <a:lstStyle/>
          <a:p>
            <a:pPr algn="ctr"/>
            <a:r>
              <a:rPr lang="en-US" b="1" i="0" dirty="0">
                <a:solidFill>
                  <a:srgbClr val="1D1D1D"/>
                </a:solidFill>
                <a:effectLst/>
                <a:latin typeface="Segoe UI" panose="020B0502040204020203" pitchFamily="34" charset="0"/>
              </a:rPr>
              <a:t>Finding and using evidence for effective decision-making</a:t>
            </a:r>
            <a:endParaRPr lang="en-GB" dirty="0"/>
          </a:p>
        </p:txBody>
      </p:sp>
      <p:sp>
        <p:nvSpPr>
          <p:cNvPr id="3" name="Content Placeholder 2">
            <a:extLst>
              <a:ext uri="{FF2B5EF4-FFF2-40B4-BE49-F238E27FC236}">
                <a16:creationId xmlns:a16="http://schemas.microsoft.com/office/drawing/2014/main" id="{E9C5889D-1F46-0F23-B181-D4F97102A960}"/>
              </a:ext>
            </a:extLst>
          </p:cNvPr>
          <p:cNvSpPr>
            <a:spLocks noGrp="1"/>
          </p:cNvSpPr>
          <p:nvPr>
            <p:ph idx="1"/>
          </p:nvPr>
        </p:nvSpPr>
        <p:spPr>
          <a:xfrm>
            <a:off x="567613" y="1900270"/>
            <a:ext cx="10515600" cy="4351338"/>
          </a:xfrm>
        </p:spPr>
        <p:txBody>
          <a:bodyPr>
            <a:normAutofit fontScale="55000" lnSpcReduction="20000"/>
          </a:bodyPr>
          <a:lstStyle/>
          <a:p>
            <a:pPr marL="0" indent="0" algn="l">
              <a:lnSpc>
                <a:spcPct val="150000"/>
              </a:lnSpc>
              <a:buNone/>
            </a:pPr>
            <a:r>
              <a:rPr lang="en-US" b="1" i="1" dirty="0">
                <a:solidFill>
                  <a:srgbClr val="374151"/>
                </a:solidFill>
                <a:effectLst/>
                <a:latin typeface="Söhne"/>
              </a:rPr>
              <a:t>Plan for today</a:t>
            </a:r>
          </a:p>
          <a:p>
            <a:pPr algn="l">
              <a:lnSpc>
                <a:spcPct val="150000"/>
              </a:lnSpc>
            </a:pPr>
            <a:r>
              <a:rPr lang="en-US" b="1" i="0" dirty="0">
                <a:solidFill>
                  <a:srgbClr val="374151"/>
                </a:solidFill>
                <a:effectLst/>
                <a:latin typeface="Söhne"/>
              </a:rPr>
              <a:t>1. An Introduction to Evidence-Informed Decision Making – </a:t>
            </a:r>
            <a:r>
              <a:rPr lang="en-US" b="1" i="0" dirty="0">
                <a:solidFill>
                  <a:srgbClr val="FF0000"/>
                </a:solidFill>
                <a:effectLst/>
                <a:latin typeface="Söhne"/>
              </a:rPr>
              <a:t>0930 - 1000</a:t>
            </a:r>
            <a:endParaRPr lang="en-US" b="0" i="0" dirty="0">
              <a:solidFill>
                <a:srgbClr val="FF0000"/>
              </a:solidFill>
              <a:effectLst/>
              <a:latin typeface="Söhne"/>
            </a:endParaRPr>
          </a:p>
          <a:p>
            <a:pPr algn="l">
              <a:lnSpc>
                <a:spcPct val="150000"/>
              </a:lnSpc>
            </a:pPr>
            <a:r>
              <a:rPr lang="en-US" b="1" i="0" dirty="0">
                <a:solidFill>
                  <a:srgbClr val="374151"/>
                </a:solidFill>
                <a:effectLst/>
                <a:latin typeface="Söhne"/>
              </a:rPr>
              <a:t>2. Different Types of Evidence – </a:t>
            </a:r>
            <a:r>
              <a:rPr lang="en-US" b="1" i="0" dirty="0">
                <a:solidFill>
                  <a:srgbClr val="FF0000"/>
                </a:solidFill>
                <a:effectLst/>
                <a:latin typeface="Söhne"/>
              </a:rPr>
              <a:t>1000 - 1100</a:t>
            </a:r>
            <a:endParaRPr lang="en-US" b="0" i="0" dirty="0">
              <a:solidFill>
                <a:srgbClr val="FF0000"/>
              </a:solidFill>
              <a:effectLst/>
              <a:latin typeface="Söhne"/>
            </a:endParaRPr>
          </a:p>
          <a:p>
            <a:pPr algn="l">
              <a:lnSpc>
                <a:spcPct val="150000"/>
              </a:lnSpc>
            </a:pPr>
            <a:r>
              <a:rPr lang="en-US" b="1" i="0" dirty="0">
                <a:solidFill>
                  <a:srgbClr val="374151"/>
                </a:solidFill>
                <a:effectLst/>
                <a:latin typeface="Söhne"/>
              </a:rPr>
              <a:t>3. Where to Find Evidence: Tips and Tricks – </a:t>
            </a:r>
            <a:r>
              <a:rPr lang="en-US" b="1" i="0" dirty="0">
                <a:solidFill>
                  <a:srgbClr val="FF0000"/>
                </a:solidFill>
                <a:effectLst/>
                <a:latin typeface="Söhne"/>
              </a:rPr>
              <a:t>1100 – 1200</a:t>
            </a:r>
          </a:p>
          <a:p>
            <a:pPr marL="0" indent="0" algn="ctr">
              <a:lnSpc>
                <a:spcPct val="150000"/>
              </a:lnSpc>
              <a:buNone/>
            </a:pPr>
            <a:r>
              <a:rPr lang="en-US" b="1" dirty="0">
                <a:solidFill>
                  <a:srgbClr val="FF0000"/>
                </a:solidFill>
                <a:latin typeface="Söhne"/>
              </a:rPr>
              <a:t>Lunch break</a:t>
            </a:r>
            <a:endParaRPr lang="en-US" b="1" i="0" dirty="0">
              <a:solidFill>
                <a:srgbClr val="FF0000"/>
              </a:solidFill>
              <a:effectLst/>
              <a:latin typeface="Söhne"/>
            </a:endParaRPr>
          </a:p>
          <a:p>
            <a:pPr algn="l">
              <a:lnSpc>
                <a:spcPct val="150000"/>
              </a:lnSpc>
            </a:pPr>
            <a:r>
              <a:rPr lang="en-US" b="1" i="0" dirty="0">
                <a:solidFill>
                  <a:srgbClr val="374151"/>
                </a:solidFill>
                <a:effectLst/>
                <a:latin typeface="Söhne"/>
              </a:rPr>
              <a:t>4. Evaluating Evidence: How to Assess Quality – </a:t>
            </a:r>
            <a:r>
              <a:rPr lang="en-US" b="1" i="0" dirty="0">
                <a:solidFill>
                  <a:srgbClr val="FF0000"/>
                </a:solidFill>
                <a:effectLst/>
                <a:latin typeface="Söhne"/>
              </a:rPr>
              <a:t>1300 – 1400</a:t>
            </a:r>
          </a:p>
          <a:p>
            <a:pPr marL="0" indent="0" algn="ctr">
              <a:lnSpc>
                <a:spcPct val="150000"/>
              </a:lnSpc>
              <a:buNone/>
            </a:pPr>
            <a:r>
              <a:rPr lang="en-US" b="1" i="0" dirty="0">
                <a:solidFill>
                  <a:srgbClr val="FF0000"/>
                </a:solidFill>
                <a:effectLst/>
                <a:latin typeface="Söhne"/>
              </a:rPr>
              <a:t>Coffee break</a:t>
            </a:r>
          </a:p>
          <a:p>
            <a:pPr algn="l">
              <a:lnSpc>
                <a:spcPct val="150000"/>
              </a:lnSpc>
            </a:pPr>
            <a:r>
              <a:rPr lang="en-US" b="1" i="0" dirty="0">
                <a:solidFill>
                  <a:srgbClr val="374151"/>
                </a:solidFill>
                <a:effectLst/>
                <a:latin typeface="Söhne"/>
              </a:rPr>
              <a:t>5. Using Evidence and Uncertainty to Inform Decisions – </a:t>
            </a:r>
            <a:r>
              <a:rPr lang="en-US" b="1" i="0" dirty="0">
                <a:solidFill>
                  <a:srgbClr val="FF0000"/>
                </a:solidFill>
                <a:effectLst/>
                <a:latin typeface="Söhne"/>
              </a:rPr>
              <a:t>1420 – 1520</a:t>
            </a:r>
          </a:p>
          <a:p>
            <a:pPr algn="l">
              <a:lnSpc>
                <a:spcPct val="150000"/>
              </a:lnSpc>
            </a:pPr>
            <a:r>
              <a:rPr lang="en-US" b="1" dirty="0">
                <a:solidFill>
                  <a:srgbClr val="374151"/>
                </a:solidFill>
                <a:latin typeface="Söhne"/>
              </a:rPr>
              <a:t>6. Review of the day – questions/comments welcome – </a:t>
            </a:r>
            <a:r>
              <a:rPr lang="en-US" b="1" dirty="0">
                <a:solidFill>
                  <a:srgbClr val="FF0000"/>
                </a:solidFill>
                <a:latin typeface="Söhne"/>
              </a:rPr>
              <a:t>1520-1530</a:t>
            </a:r>
          </a:p>
          <a:p>
            <a:pPr marL="0" indent="0" algn="ctr">
              <a:lnSpc>
                <a:spcPct val="150000"/>
              </a:lnSpc>
              <a:buNone/>
            </a:pPr>
            <a:r>
              <a:rPr lang="en-US" b="1" i="0" dirty="0">
                <a:solidFill>
                  <a:srgbClr val="FF0000"/>
                </a:solidFill>
                <a:effectLst/>
                <a:latin typeface="Söhne"/>
              </a:rPr>
              <a:t>Go home!</a:t>
            </a:r>
            <a:endParaRPr lang="en-US" b="0" i="0" dirty="0">
              <a:solidFill>
                <a:srgbClr val="FF0000"/>
              </a:solidFill>
              <a:effectLst/>
              <a:latin typeface="Söhne"/>
            </a:endParaRPr>
          </a:p>
        </p:txBody>
      </p:sp>
    </p:spTree>
    <p:extLst>
      <p:ext uri="{BB962C8B-B14F-4D97-AF65-F5344CB8AC3E}">
        <p14:creationId xmlns:p14="http://schemas.microsoft.com/office/powerpoint/2010/main" val="325648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1.7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4117975"/>
          </a:xfrm>
        </p:spPr>
        <p:txBody>
          <a:bodyPr>
            <a:normAutofit lnSpcReduction="10000"/>
          </a:bodyPr>
          <a:lstStyle/>
          <a:p>
            <a:pPr marL="0" indent="0">
              <a:buNone/>
            </a:pPr>
            <a:r>
              <a:rPr lang="en-GB" b="1" dirty="0"/>
              <a:t>Question formulation</a:t>
            </a:r>
          </a:p>
          <a:p>
            <a:r>
              <a:rPr lang="en-GB" dirty="0"/>
              <a:t>What type of questions can be asked?</a:t>
            </a:r>
          </a:p>
          <a:p>
            <a:pPr lvl="1"/>
            <a:r>
              <a:rPr lang="en-GB" dirty="0"/>
              <a:t>What is the state of the evidence?</a:t>
            </a:r>
          </a:p>
          <a:p>
            <a:pPr lvl="2"/>
            <a:r>
              <a:rPr lang="en-US" b="0" i="0" dirty="0">
                <a:solidFill>
                  <a:srgbClr val="222222"/>
                </a:solidFill>
                <a:effectLst/>
                <a:latin typeface="Source Sans Pro" panose="020B0503030403020204" pitchFamily="34" charset="0"/>
              </a:rPr>
              <a:t>“</a:t>
            </a:r>
            <a:r>
              <a:rPr lang="en-US" b="0" i="1" dirty="0">
                <a:solidFill>
                  <a:srgbClr val="222222"/>
                </a:solidFill>
                <a:effectLst/>
                <a:latin typeface="Source Sans Pro" panose="020B0503030403020204" pitchFamily="34" charset="0"/>
              </a:rPr>
              <a:t>What research evidence is there that humans are exposed to and affected by AMR in the environment?”</a:t>
            </a:r>
            <a:endParaRPr lang="en-GB" i="1" dirty="0"/>
          </a:p>
          <a:p>
            <a:pPr lvl="1"/>
            <a:r>
              <a:rPr lang="en-GB" dirty="0"/>
              <a:t>What is the effect of an intervention/exposure on a population?</a:t>
            </a:r>
          </a:p>
          <a:p>
            <a:pPr lvl="2"/>
            <a:r>
              <a:rPr lang="en-US" b="0" i="1" dirty="0">
                <a:solidFill>
                  <a:srgbClr val="222222"/>
                </a:solidFill>
                <a:effectLst/>
                <a:latin typeface="Source Sans Pro" panose="020B0503030403020204" pitchFamily="34" charset="0"/>
              </a:rPr>
              <a:t>“How do changes in flow magnitude due to hydroelectric power production affect fish abundance and diversity in temperate regions?”</a:t>
            </a:r>
            <a:endParaRPr lang="en-GB" i="1" dirty="0"/>
          </a:p>
          <a:p>
            <a:pPr lvl="1"/>
            <a:r>
              <a:rPr lang="en-GB" dirty="0"/>
              <a:t>How can we generalise the best available evidence to a larger population/spatial extent?</a:t>
            </a:r>
          </a:p>
          <a:p>
            <a:pPr lvl="2"/>
            <a:r>
              <a:rPr lang="en-US" b="0" i="1" dirty="0">
                <a:solidFill>
                  <a:srgbClr val="222222"/>
                </a:solidFill>
                <a:effectLst/>
                <a:latin typeface="Source Sans Pro" panose="020B0503030403020204" pitchFamily="34" charset="0"/>
              </a:rPr>
              <a:t>Greenspaces &amp; human health benefits - multiple systematic reviews but no over-arching understanding of the effects</a:t>
            </a:r>
            <a:endParaRPr lang="en-GB" i="1" dirty="0"/>
          </a:p>
          <a:p>
            <a:pPr marL="0" indent="0">
              <a:buNone/>
            </a:pPr>
            <a:endParaRPr lang="en-GB" dirty="0"/>
          </a:p>
        </p:txBody>
      </p:sp>
    </p:spTree>
    <p:extLst>
      <p:ext uri="{BB962C8B-B14F-4D97-AF65-F5344CB8AC3E}">
        <p14:creationId xmlns:p14="http://schemas.microsoft.com/office/powerpoint/2010/main" val="2885553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t>1.8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4117975"/>
          </a:xfrm>
        </p:spPr>
        <p:txBody>
          <a:bodyPr>
            <a:normAutofit fontScale="92500" lnSpcReduction="10000"/>
          </a:bodyPr>
          <a:lstStyle/>
          <a:p>
            <a:pPr marL="0" indent="0">
              <a:buNone/>
            </a:pPr>
            <a:r>
              <a:rPr lang="en-GB" b="1" dirty="0"/>
              <a:t>Question frameworks</a:t>
            </a:r>
          </a:p>
          <a:p>
            <a:r>
              <a:rPr lang="en-GB" b="1" dirty="0">
                <a:solidFill>
                  <a:schemeClr val="accent6">
                    <a:lumMod val="75000"/>
                  </a:schemeClr>
                </a:solidFill>
              </a:rPr>
              <a:t>P</a:t>
            </a:r>
            <a:r>
              <a:rPr lang="en-GB" b="1" dirty="0">
                <a:solidFill>
                  <a:schemeClr val="accent5">
                    <a:lumMod val="75000"/>
                  </a:schemeClr>
                </a:solidFill>
              </a:rPr>
              <a:t>I</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Intervention</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dirty="0"/>
          </a:p>
          <a:p>
            <a:pPr lvl="1"/>
            <a:r>
              <a:rPr lang="en-GB" b="1" dirty="0"/>
              <a:t>What is the effect of neonicotinoid pesticides on pollinator performance?</a:t>
            </a:r>
          </a:p>
          <a:p>
            <a:r>
              <a:rPr lang="en-GB" b="1" dirty="0">
                <a:solidFill>
                  <a:schemeClr val="accent6">
                    <a:lumMod val="75000"/>
                  </a:schemeClr>
                </a:solidFill>
              </a:rPr>
              <a:t>P</a:t>
            </a:r>
            <a:r>
              <a:rPr lang="en-GB" b="1" dirty="0">
                <a:solidFill>
                  <a:schemeClr val="accent5">
                    <a:lumMod val="75000"/>
                  </a:schemeClr>
                </a:solidFill>
              </a:rPr>
              <a:t>E</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Exposure</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b="1" dirty="0"/>
          </a:p>
          <a:p>
            <a:pPr lvl="1"/>
            <a:r>
              <a:rPr lang="en-US" b="1" dirty="0"/>
              <a:t>What is the effectiveness of conversion to organic farming on pollinator performance?</a:t>
            </a:r>
            <a:endParaRPr lang="en-GB" b="1" dirty="0"/>
          </a:p>
          <a:p>
            <a:r>
              <a:rPr lang="en-GB" b="1" dirty="0">
                <a:solidFill>
                  <a:schemeClr val="accent6">
                    <a:lumMod val="75000"/>
                  </a:schemeClr>
                </a:solidFill>
              </a:rPr>
              <a:t>P</a:t>
            </a:r>
            <a:r>
              <a:rPr lang="en-GB" b="1" dirty="0">
                <a:solidFill>
                  <a:schemeClr val="accent4">
                    <a:lumMod val="60000"/>
                    <a:lumOff val="40000"/>
                  </a:schemeClr>
                </a:solidFill>
              </a:rPr>
              <a:t>O </a:t>
            </a:r>
            <a:r>
              <a:rPr lang="en-GB" b="1" dirty="0"/>
              <a:t>– </a:t>
            </a:r>
            <a:r>
              <a:rPr lang="en-GB" b="1" dirty="0">
                <a:solidFill>
                  <a:schemeClr val="accent6">
                    <a:lumMod val="75000"/>
                  </a:schemeClr>
                </a:solidFill>
              </a:rPr>
              <a:t>Population</a:t>
            </a:r>
            <a:r>
              <a:rPr lang="en-GB" b="1" dirty="0"/>
              <a:t> </a:t>
            </a:r>
            <a:r>
              <a:rPr lang="en-GB" b="1" dirty="0">
                <a:solidFill>
                  <a:schemeClr val="accent4">
                    <a:lumMod val="60000"/>
                    <a:lumOff val="40000"/>
                  </a:schemeClr>
                </a:solidFill>
              </a:rPr>
              <a:t>Outcome(s)</a:t>
            </a:r>
            <a:endParaRPr lang="en-GB" b="1" dirty="0"/>
          </a:p>
          <a:p>
            <a:pPr lvl="1"/>
            <a:r>
              <a:rPr lang="en-US" b="1" dirty="0"/>
              <a:t>What is the prevalence (ppm) of neonicotinoid pesticides in fresh water?</a:t>
            </a:r>
            <a:endParaRPr lang="en-GB" b="1" dirty="0"/>
          </a:p>
          <a:p>
            <a:r>
              <a:rPr lang="en-GB" b="1" dirty="0">
                <a:solidFill>
                  <a:schemeClr val="accent6">
                    <a:lumMod val="75000"/>
                  </a:schemeClr>
                </a:solidFill>
              </a:rPr>
              <a:t>P</a:t>
            </a:r>
            <a:r>
              <a:rPr lang="en-GB" b="1" dirty="0">
                <a:solidFill>
                  <a:srgbClr val="FF0000"/>
                </a:solidFill>
              </a:rPr>
              <a:t>I</a:t>
            </a:r>
            <a:r>
              <a:rPr lang="en-GB" b="1" dirty="0">
                <a:solidFill>
                  <a:srgbClr val="00B0F0"/>
                </a:solidFill>
              </a:rPr>
              <a:t>T</a:t>
            </a:r>
            <a:r>
              <a:rPr lang="en-GB" b="1" dirty="0">
                <a:solidFill>
                  <a:schemeClr val="accent4">
                    <a:lumMod val="60000"/>
                    <a:lumOff val="40000"/>
                  </a:schemeClr>
                </a:solidFill>
              </a:rPr>
              <a:t> </a:t>
            </a:r>
            <a:r>
              <a:rPr lang="en-GB" b="1" dirty="0"/>
              <a:t>– </a:t>
            </a:r>
            <a:r>
              <a:rPr lang="en-GB" b="1" dirty="0">
                <a:solidFill>
                  <a:schemeClr val="accent6">
                    <a:lumMod val="75000"/>
                  </a:schemeClr>
                </a:solidFill>
              </a:rPr>
              <a:t>Population </a:t>
            </a:r>
            <a:r>
              <a:rPr lang="en-GB" b="1" dirty="0">
                <a:solidFill>
                  <a:srgbClr val="FF0000"/>
                </a:solidFill>
              </a:rPr>
              <a:t>Index test</a:t>
            </a:r>
            <a:r>
              <a:rPr lang="en-GB" b="1" dirty="0">
                <a:solidFill>
                  <a:schemeClr val="accent6">
                    <a:lumMod val="75000"/>
                  </a:schemeClr>
                </a:solidFill>
              </a:rPr>
              <a:t> </a:t>
            </a:r>
            <a:r>
              <a:rPr lang="en-GB" b="1" dirty="0">
                <a:solidFill>
                  <a:srgbClr val="00B0F0"/>
                </a:solidFill>
              </a:rPr>
              <a:t>Target outcome</a:t>
            </a:r>
          </a:p>
          <a:p>
            <a:pPr lvl="1"/>
            <a:r>
              <a:rPr lang="en-US" b="1" dirty="0"/>
              <a:t>What is the sensitivity of water tests for presence and level of neonicotinoid pesticides in freshwater streams?</a:t>
            </a: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spTree>
    <p:extLst>
      <p:ext uri="{BB962C8B-B14F-4D97-AF65-F5344CB8AC3E}">
        <p14:creationId xmlns:p14="http://schemas.microsoft.com/office/powerpoint/2010/main" val="351359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1.8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4117975"/>
          </a:xfrm>
        </p:spPr>
        <p:txBody>
          <a:bodyPr>
            <a:normAutofit fontScale="92500" lnSpcReduction="10000"/>
          </a:bodyPr>
          <a:lstStyle/>
          <a:p>
            <a:pPr marL="0" indent="0">
              <a:buNone/>
            </a:pPr>
            <a:r>
              <a:rPr lang="en-GB" b="1" dirty="0"/>
              <a:t>Question frameworks</a:t>
            </a:r>
          </a:p>
          <a:p>
            <a:r>
              <a:rPr lang="en-GB" b="1" dirty="0">
                <a:solidFill>
                  <a:schemeClr val="accent6">
                    <a:lumMod val="75000"/>
                  </a:schemeClr>
                </a:solidFill>
              </a:rPr>
              <a:t>P</a:t>
            </a:r>
            <a:r>
              <a:rPr lang="en-GB" b="1" dirty="0">
                <a:solidFill>
                  <a:schemeClr val="accent5">
                    <a:lumMod val="75000"/>
                  </a:schemeClr>
                </a:solidFill>
              </a:rPr>
              <a:t>I</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Intervention</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dirty="0"/>
          </a:p>
          <a:p>
            <a:pPr lvl="1"/>
            <a:r>
              <a:rPr lang="en-GB" b="1" dirty="0"/>
              <a:t>What is the effect of </a:t>
            </a:r>
            <a:r>
              <a:rPr lang="en-GB" b="1" dirty="0">
                <a:solidFill>
                  <a:schemeClr val="accent5">
                    <a:lumMod val="75000"/>
                  </a:schemeClr>
                </a:solidFill>
              </a:rPr>
              <a:t>neonicotinoid pesticides</a:t>
            </a:r>
            <a:r>
              <a:rPr lang="en-GB" b="1" dirty="0"/>
              <a:t> on </a:t>
            </a:r>
            <a:r>
              <a:rPr lang="en-GB" b="1" dirty="0">
                <a:solidFill>
                  <a:schemeClr val="accent6">
                    <a:lumMod val="75000"/>
                  </a:schemeClr>
                </a:solidFill>
              </a:rPr>
              <a:t>pollinator</a:t>
            </a:r>
            <a:r>
              <a:rPr lang="en-GB" b="1" dirty="0"/>
              <a:t> </a:t>
            </a:r>
            <a:r>
              <a:rPr lang="en-GB" b="1" dirty="0">
                <a:solidFill>
                  <a:schemeClr val="accent4">
                    <a:lumMod val="60000"/>
                    <a:lumOff val="40000"/>
                  </a:schemeClr>
                </a:solidFill>
              </a:rPr>
              <a:t>performance</a:t>
            </a:r>
            <a:r>
              <a:rPr lang="en-GB" b="1" dirty="0"/>
              <a:t>?</a:t>
            </a:r>
          </a:p>
          <a:p>
            <a:r>
              <a:rPr lang="en-GB" b="1" dirty="0">
                <a:solidFill>
                  <a:schemeClr val="accent6">
                    <a:lumMod val="75000"/>
                  </a:schemeClr>
                </a:solidFill>
              </a:rPr>
              <a:t>P</a:t>
            </a:r>
            <a:r>
              <a:rPr lang="en-GB" b="1" dirty="0">
                <a:solidFill>
                  <a:schemeClr val="accent5">
                    <a:lumMod val="75000"/>
                  </a:schemeClr>
                </a:solidFill>
              </a:rPr>
              <a:t>E</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Exposure</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b="1" dirty="0"/>
          </a:p>
          <a:p>
            <a:pPr lvl="1"/>
            <a:r>
              <a:rPr lang="en-US" b="1" dirty="0"/>
              <a:t>What is the effectiveness of conversion to organic farming on pollinator performance?</a:t>
            </a:r>
            <a:endParaRPr lang="en-GB" b="1" dirty="0"/>
          </a:p>
          <a:p>
            <a:r>
              <a:rPr lang="en-GB" b="1" dirty="0">
                <a:solidFill>
                  <a:schemeClr val="accent6">
                    <a:lumMod val="75000"/>
                  </a:schemeClr>
                </a:solidFill>
              </a:rPr>
              <a:t>P</a:t>
            </a:r>
            <a:r>
              <a:rPr lang="en-GB" b="1" dirty="0">
                <a:solidFill>
                  <a:schemeClr val="accent4">
                    <a:lumMod val="60000"/>
                    <a:lumOff val="40000"/>
                  </a:schemeClr>
                </a:solidFill>
              </a:rPr>
              <a:t>O </a:t>
            </a:r>
            <a:r>
              <a:rPr lang="en-GB" b="1" dirty="0"/>
              <a:t>– </a:t>
            </a:r>
            <a:r>
              <a:rPr lang="en-GB" b="1" dirty="0">
                <a:solidFill>
                  <a:schemeClr val="accent6">
                    <a:lumMod val="75000"/>
                  </a:schemeClr>
                </a:solidFill>
              </a:rPr>
              <a:t>Population</a:t>
            </a:r>
            <a:r>
              <a:rPr lang="en-GB" b="1" dirty="0"/>
              <a:t> </a:t>
            </a:r>
            <a:r>
              <a:rPr lang="en-GB" b="1" dirty="0">
                <a:solidFill>
                  <a:schemeClr val="accent4">
                    <a:lumMod val="60000"/>
                    <a:lumOff val="40000"/>
                  </a:schemeClr>
                </a:solidFill>
              </a:rPr>
              <a:t>Outcome(s)</a:t>
            </a:r>
            <a:endParaRPr lang="en-GB" b="1" dirty="0"/>
          </a:p>
          <a:p>
            <a:pPr lvl="1"/>
            <a:r>
              <a:rPr lang="en-US" b="1" dirty="0"/>
              <a:t>What is the prevalence (ppm) of neonicotinoid pesticides in fresh water?</a:t>
            </a:r>
            <a:endParaRPr lang="en-GB" b="1" dirty="0"/>
          </a:p>
          <a:p>
            <a:r>
              <a:rPr lang="en-GB" b="1" dirty="0">
                <a:solidFill>
                  <a:schemeClr val="accent6">
                    <a:lumMod val="75000"/>
                  </a:schemeClr>
                </a:solidFill>
              </a:rPr>
              <a:t>P</a:t>
            </a:r>
            <a:r>
              <a:rPr lang="en-GB" b="1" dirty="0">
                <a:solidFill>
                  <a:srgbClr val="FF0000"/>
                </a:solidFill>
              </a:rPr>
              <a:t>I</a:t>
            </a:r>
            <a:r>
              <a:rPr lang="en-GB" b="1" dirty="0">
                <a:solidFill>
                  <a:srgbClr val="00B0F0"/>
                </a:solidFill>
              </a:rPr>
              <a:t>T</a:t>
            </a:r>
            <a:r>
              <a:rPr lang="en-GB" b="1" dirty="0">
                <a:solidFill>
                  <a:schemeClr val="accent4">
                    <a:lumMod val="60000"/>
                    <a:lumOff val="40000"/>
                  </a:schemeClr>
                </a:solidFill>
              </a:rPr>
              <a:t> </a:t>
            </a:r>
            <a:r>
              <a:rPr lang="en-GB" b="1" dirty="0"/>
              <a:t>– </a:t>
            </a:r>
            <a:r>
              <a:rPr lang="en-GB" b="1" dirty="0">
                <a:solidFill>
                  <a:schemeClr val="accent6">
                    <a:lumMod val="75000"/>
                  </a:schemeClr>
                </a:solidFill>
              </a:rPr>
              <a:t>Population </a:t>
            </a:r>
            <a:r>
              <a:rPr lang="en-GB" b="1" dirty="0">
                <a:solidFill>
                  <a:srgbClr val="FF0000"/>
                </a:solidFill>
              </a:rPr>
              <a:t>Index test</a:t>
            </a:r>
            <a:r>
              <a:rPr lang="en-GB" b="1" dirty="0">
                <a:solidFill>
                  <a:schemeClr val="accent6">
                    <a:lumMod val="75000"/>
                  </a:schemeClr>
                </a:solidFill>
              </a:rPr>
              <a:t> </a:t>
            </a:r>
            <a:r>
              <a:rPr lang="en-GB" b="1" dirty="0">
                <a:solidFill>
                  <a:srgbClr val="00B0F0"/>
                </a:solidFill>
              </a:rPr>
              <a:t>Target outcome</a:t>
            </a:r>
          </a:p>
          <a:p>
            <a:pPr lvl="1"/>
            <a:r>
              <a:rPr lang="en-US" b="1" dirty="0"/>
              <a:t>What is the sensitivity of water tests for presence and level of neonicotinoid pesticides in freshwater streams?</a:t>
            </a: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spTree>
    <p:extLst>
      <p:ext uri="{BB962C8B-B14F-4D97-AF65-F5344CB8AC3E}">
        <p14:creationId xmlns:p14="http://schemas.microsoft.com/office/powerpoint/2010/main" val="1992674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1.8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36511"/>
            <a:ext cx="10515600" cy="4117975"/>
          </a:xfrm>
        </p:spPr>
        <p:txBody>
          <a:bodyPr>
            <a:normAutofit fontScale="92500" lnSpcReduction="10000"/>
          </a:bodyPr>
          <a:lstStyle/>
          <a:p>
            <a:pPr marL="0" indent="0">
              <a:buNone/>
            </a:pPr>
            <a:r>
              <a:rPr lang="en-GB" b="1" dirty="0"/>
              <a:t>Question frameworks</a:t>
            </a:r>
          </a:p>
          <a:p>
            <a:r>
              <a:rPr lang="en-GB" b="1" dirty="0">
                <a:solidFill>
                  <a:schemeClr val="accent6">
                    <a:lumMod val="75000"/>
                  </a:schemeClr>
                </a:solidFill>
              </a:rPr>
              <a:t>P</a:t>
            </a:r>
            <a:r>
              <a:rPr lang="en-GB" b="1" dirty="0">
                <a:solidFill>
                  <a:schemeClr val="accent5">
                    <a:lumMod val="75000"/>
                  </a:schemeClr>
                </a:solidFill>
              </a:rPr>
              <a:t>I</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Intervention</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dirty="0"/>
          </a:p>
          <a:p>
            <a:pPr lvl="1"/>
            <a:r>
              <a:rPr lang="en-GB" b="1" dirty="0"/>
              <a:t>What is the effect of </a:t>
            </a:r>
            <a:r>
              <a:rPr lang="en-GB" b="1" dirty="0">
                <a:solidFill>
                  <a:schemeClr val="accent5">
                    <a:lumMod val="75000"/>
                  </a:schemeClr>
                </a:solidFill>
              </a:rPr>
              <a:t>neonicotinoid pesticides</a:t>
            </a:r>
            <a:r>
              <a:rPr lang="en-GB" b="1" dirty="0"/>
              <a:t> on </a:t>
            </a:r>
            <a:r>
              <a:rPr lang="en-GB" b="1" dirty="0">
                <a:solidFill>
                  <a:schemeClr val="accent6">
                    <a:lumMod val="75000"/>
                  </a:schemeClr>
                </a:solidFill>
              </a:rPr>
              <a:t>pollinator</a:t>
            </a:r>
            <a:r>
              <a:rPr lang="en-GB" b="1" dirty="0"/>
              <a:t> </a:t>
            </a:r>
            <a:r>
              <a:rPr lang="en-GB" b="1" dirty="0">
                <a:solidFill>
                  <a:schemeClr val="accent4">
                    <a:lumMod val="60000"/>
                    <a:lumOff val="40000"/>
                  </a:schemeClr>
                </a:solidFill>
              </a:rPr>
              <a:t>performance</a:t>
            </a:r>
            <a:r>
              <a:rPr lang="en-GB" b="1" dirty="0"/>
              <a:t>?</a:t>
            </a:r>
          </a:p>
          <a:p>
            <a:r>
              <a:rPr lang="en-GB" b="1" dirty="0">
                <a:solidFill>
                  <a:schemeClr val="accent6">
                    <a:lumMod val="75000"/>
                  </a:schemeClr>
                </a:solidFill>
              </a:rPr>
              <a:t>P</a:t>
            </a:r>
            <a:r>
              <a:rPr lang="en-GB" b="1" dirty="0">
                <a:solidFill>
                  <a:schemeClr val="accent5">
                    <a:lumMod val="75000"/>
                  </a:schemeClr>
                </a:solidFill>
              </a:rPr>
              <a:t>E</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Exposure</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b="1" dirty="0"/>
          </a:p>
          <a:p>
            <a:pPr lvl="1"/>
            <a:r>
              <a:rPr lang="en-US" b="1" dirty="0"/>
              <a:t>What is the effectiveness of </a:t>
            </a:r>
            <a:r>
              <a:rPr lang="en-US" b="1" dirty="0">
                <a:solidFill>
                  <a:schemeClr val="accent5">
                    <a:lumMod val="75000"/>
                  </a:schemeClr>
                </a:solidFill>
              </a:rPr>
              <a:t>conversion to organic farming </a:t>
            </a:r>
            <a:r>
              <a:rPr lang="en-US" b="1" dirty="0"/>
              <a:t>on </a:t>
            </a:r>
            <a:r>
              <a:rPr lang="en-US" b="1" dirty="0">
                <a:solidFill>
                  <a:schemeClr val="accent6">
                    <a:lumMod val="75000"/>
                  </a:schemeClr>
                </a:solidFill>
              </a:rPr>
              <a:t>pollinator</a:t>
            </a:r>
            <a:r>
              <a:rPr lang="en-US" b="1" dirty="0"/>
              <a:t> </a:t>
            </a:r>
            <a:r>
              <a:rPr lang="en-US" b="1" dirty="0">
                <a:solidFill>
                  <a:schemeClr val="accent4">
                    <a:lumMod val="60000"/>
                    <a:lumOff val="40000"/>
                  </a:schemeClr>
                </a:solidFill>
              </a:rPr>
              <a:t>performance</a:t>
            </a:r>
            <a:r>
              <a:rPr lang="en-US" b="1" dirty="0"/>
              <a:t>?</a:t>
            </a:r>
            <a:endParaRPr lang="en-GB" b="1" dirty="0"/>
          </a:p>
          <a:p>
            <a:r>
              <a:rPr lang="en-GB" b="1" dirty="0">
                <a:solidFill>
                  <a:schemeClr val="accent6">
                    <a:lumMod val="75000"/>
                  </a:schemeClr>
                </a:solidFill>
              </a:rPr>
              <a:t>P</a:t>
            </a:r>
            <a:r>
              <a:rPr lang="en-GB" b="1" dirty="0">
                <a:solidFill>
                  <a:schemeClr val="accent4">
                    <a:lumMod val="60000"/>
                    <a:lumOff val="40000"/>
                  </a:schemeClr>
                </a:solidFill>
              </a:rPr>
              <a:t>O </a:t>
            </a:r>
            <a:r>
              <a:rPr lang="en-GB" b="1" dirty="0"/>
              <a:t>– </a:t>
            </a:r>
            <a:r>
              <a:rPr lang="en-GB" b="1" dirty="0">
                <a:solidFill>
                  <a:schemeClr val="accent6">
                    <a:lumMod val="75000"/>
                  </a:schemeClr>
                </a:solidFill>
              </a:rPr>
              <a:t>Population</a:t>
            </a:r>
            <a:r>
              <a:rPr lang="en-GB" b="1" dirty="0"/>
              <a:t> </a:t>
            </a:r>
            <a:r>
              <a:rPr lang="en-GB" b="1" dirty="0">
                <a:solidFill>
                  <a:schemeClr val="accent4">
                    <a:lumMod val="60000"/>
                    <a:lumOff val="40000"/>
                  </a:schemeClr>
                </a:solidFill>
              </a:rPr>
              <a:t>Outcome(s)</a:t>
            </a:r>
            <a:endParaRPr lang="en-GB" b="1" dirty="0"/>
          </a:p>
          <a:p>
            <a:pPr lvl="1"/>
            <a:r>
              <a:rPr lang="en-US" b="1" dirty="0"/>
              <a:t>What is the prevalence (ppm) of neonicotinoid pesticides in fresh water?</a:t>
            </a:r>
            <a:endParaRPr lang="en-GB" b="1" dirty="0"/>
          </a:p>
          <a:p>
            <a:r>
              <a:rPr lang="en-GB" b="1" dirty="0">
                <a:solidFill>
                  <a:schemeClr val="accent6">
                    <a:lumMod val="75000"/>
                  </a:schemeClr>
                </a:solidFill>
              </a:rPr>
              <a:t>P</a:t>
            </a:r>
            <a:r>
              <a:rPr lang="en-GB" b="1" dirty="0">
                <a:solidFill>
                  <a:srgbClr val="FF0000"/>
                </a:solidFill>
              </a:rPr>
              <a:t>I</a:t>
            </a:r>
            <a:r>
              <a:rPr lang="en-GB" b="1" dirty="0">
                <a:solidFill>
                  <a:srgbClr val="00B0F0"/>
                </a:solidFill>
              </a:rPr>
              <a:t>T</a:t>
            </a:r>
            <a:r>
              <a:rPr lang="en-GB" b="1" dirty="0">
                <a:solidFill>
                  <a:schemeClr val="accent4">
                    <a:lumMod val="60000"/>
                    <a:lumOff val="40000"/>
                  </a:schemeClr>
                </a:solidFill>
              </a:rPr>
              <a:t> </a:t>
            </a:r>
            <a:r>
              <a:rPr lang="en-GB" b="1" dirty="0"/>
              <a:t>– </a:t>
            </a:r>
            <a:r>
              <a:rPr lang="en-GB" b="1" dirty="0">
                <a:solidFill>
                  <a:schemeClr val="accent6">
                    <a:lumMod val="75000"/>
                  </a:schemeClr>
                </a:solidFill>
              </a:rPr>
              <a:t>Population </a:t>
            </a:r>
            <a:r>
              <a:rPr lang="en-GB" b="1" dirty="0">
                <a:solidFill>
                  <a:srgbClr val="FF0000"/>
                </a:solidFill>
              </a:rPr>
              <a:t>Index test</a:t>
            </a:r>
            <a:r>
              <a:rPr lang="en-GB" b="1" dirty="0">
                <a:solidFill>
                  <a:schemeClr val="accent6">
                    <a:lumMod val="75000"/>
                  </a:schemeClr>
                </a:solidFill>
              </a:rPr>
              <a:t> </a:t>
            </a:r>
            <a:r>
              <a:rPr lang="en-GB" b="1" dirty="0">
                <a:solidFill>
                  <a:srgbClr val="00B0F0"/>
                </a:solidFill>
              </a:rPr>
              <a:t>Target outcome</a:t>
            </a:r>
          </a:p>
          <a:p>
            <a:pPr lvl="1"/>
            <a:r>
              <a:rPr lang="en-US" b="1" dirty="0"/>
              <a:t>What is the sensitivity of water tests for presence and level of neonicotinoid pesticides in freshwater streams?</a:t>
            </a: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spTree>
    <p:extLst>
      <p:ext uri="{BB962C8B-B14F-4D97-AF65-F5344CB8AC3E}">
        <p14:creationId xmlns:p14="http://schemas.microsoft.com/office/powerpoint/2010/main" val="1151936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1.8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4117975"/>
          </a:xfrm>
        </p:spPr>
        <p:txBody>
          <a:bodyPr>
            <a:normAutofit fontScale="92500" lnSpcReduction="10000"/>
          </a:bodyPr>
          <a:lstStyle/>
          <a:p>
            <a:pPr marL="0" indent="0">
              <a:buNone/>
            </a:pPr>
            <a:r>
              <a:rPr lang="en-GB" b="1" dirty="0"/>
              <a:t>Question frameworks</a:t>
            </a:r>
          </a:p>
          <a:p>
            <a:r>
              <a:rPr lang="en-GB" b="1" dirty="0">
                <a:solidFill>
                  <a:schemeClr val="accent6">
                    <a:lumMod val="75000"/>
                  </a:schemeClr>
                </a:solidFill>
              </a:rPr>
              <a:t>P</a:t>
            </a:r>
            <a:r>
              <a:rPr lang="en-GB" b="1" dirty="0">
                <a:solidFill>
                  <a:schemeClr val="accent5">
                    <a:lumMod val="75000"/>
                  </a:schemeClr>
                </a:solidFill>
              </a:rPr>
              <a:t>I</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Intervention</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dirty="0"/>
          </a:p>
          <a:p>
            <a:pPr lvl="1"/>
            <a:r>
              <a:rPr lang="en-GB" b="1" dirty="0"/>
              <a:t>What is the effect of </a:t>
            </a:r>
            <a:r>
              <a:rPr lang="en-GB" b="1" dirty="0">
                <a:solidFill>
                  <a:schemeClr val="accent5">
                    <a:lumMod val="75000"/>
                  </a:schemeClr>
                </a:solidFill>
              </a:rPr>
              <a:t>neonicotinoid pesticides</a:t>
            </a:r>
            <a:r>
              <a:rPr lang="en-GB" b="1" dirty="0"/>
              <a:t> on </a:t>
            </a:r>
            <a:r>
              <a:rPr lang="en-GB" b="1" dirty="0">
                <a:solidFill>
                  <a:schemeClr val="accent6">
                    <a:lumMod val="75000"/>
                  </a:schemeClr>
                </a:solidFill>
              </a:rPr>
              <a:t>pollinator</a:t>
            </a:r>
            <a:r>
              <a:rPr lang="en-GB" b="1" dirty="0"/>
              <a:t> </a:t>
            </a:r>
            <a:r>
              <a:rPr lang="en-GB" b="1" dirty="0">
                <a:solidFill>
                  <a:schemeClr val="accent4">
                    <a:lumMod val="60000"/>
                    <a:lumOff val="40000"/>
                  </a:schemeClr>
                </a:solidFill>
              </a:rPr>
              <a:t>performance</a:t>
            </a:r>
            <a:r>
              <a:rPr lang="en-GB" b="1" dirty="0"/>
              <a:t>?</a:t>
            </a:r>
          </a:p>
          <a:p>
            <a:r>
              <a:rPr lang="en-GB" b="1" dirty="0">
                <a:solidFill>
                  <a:schemeClr val="accent6">
                    <a:lumMod val="75000"/>
                  </a:schemeClr>
                </a:solidFill>
              </a:rPr>
              <a:t>P</a:t>
            </a:r>
            <a:r>
              <a:rPr lang="en-GB" b="1" dirty="0">
                <a:solidFill>
                  <a:schemeClr val="accent5">
                    <a:lumMod val="75000"/>
                  </a:schemeClr>
                </a:solidFill>
              </a:rPr>
              <a:t>E</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Exposure</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b="1" dirty="0"/>
          </a:p>
          <a:p>
            <a:pPr lvl="1"/>
            <a:r>
              <a:rPr lang="en-US" b="1" dirty="0"/>
              <a:t>What is the effectiveness of </a:t>
            </a:r>
            <a:r>
              <a:rPr lang="en-US" b="1" dirty="0">
                <a:solidFill>
                  <a:schemeClr val="accent5">
                    <a:lumMod val="75000"/>
                  </a:schemeClr>
                </a:solidFill>
              </a:rPr>
              <a:t>conversion to organic farming </a:t>
            </a:r>
            <a:r>
              <a:rPr lang="en-US" b="1" dirty="0"/>
              <a:t>on </a:t>
            </a:r>
            <a:r>
              <a:rPr lang="en-US" b="1" dirty="0">
                <a:solidFill>
                  <a:schemeClr val="accent6">
                    <a:lumMod val="75000"/>
                  </a:schemeClr>
                </a:solidFill>
              </a:rPr>
              <a:t>pollinator</a:t>
            </a:r>
            <a:r>
              <a:rPr lang="en-US" b="1" dirty="0"/>
              <a:t> </a:t>
            </a:r>
            <a:r>
              <a:rPr lang="en-US" b="1" dirty="0">
                <a:solidFill>
                  <a:schemeClr val="accent4">
                    <a:lumMod val="60000"/>
                    <a:lumOff val="40000"/>
                  </a:schemeClr>
                </a:solidFill>
              </a:rPr>
              <a:t>performance</a:t>
            </a:r>
            <a:r>
              <a:rPr lang="en-US" b="1" dirty="0"/>
              <a:t>?</a:t>
            </a:r>
            <a:endParaRPr lang="en-GB" b="1" dirty="0"/>
          </a:p>
          <a:p>
            <a:r>
              <a:rPr lang="en-GB" b="1" dirty="0">
                <a:solidFill>
                  <a:schemeClr val="accent6">
                    <a:lumMod val="75000"/>
                  </a:schemeClr>
                </a:solidFill>
              </a:rPr>
              <a:t>P</a:t>
            </a:r>
            <a:r>
              <a:rPr lang="en-GB" b="1" dirty="0">
                <a:solidFill>
                  <a:schemeClr val="accent4">
                    <a:lumMod val="60000"/>
                    <a:lumOff val="40000"/>
                  </a:schemeClr>
                </a:solidFill>
              </a:rPr>
              <a:t>O </a:t>
            </a:r>
            <a:r>
              <a:rPr lang="en-GB" b="1" dirty="0"/>
              <a:t>– </a:t>
            </a:r>
            <a:r>
              <a:rPr lang="en-GB" b="1" dirty="0">
                <a:solidFill>
                  <a:schemeClr val="accent6">
                    <a:lumMod val="75000"/>
                  </a:schemeClr>
                </a:solidFill>
              </a:rPr>
              <a:t>Population</a:t>
            </a:r>
            <a:r>
              <a:rPr lang="en-GB" b="1" dirty="0"/>
              <a:t> </a:t>
            </a:r>
            <a:r>
              <a:rPr lang="en-GB" b="1" dirty="0">
                <a:solidFill>
                  <a:schemeClr val="accent4">
                    <a:lumMod val="60000"/>
                    <a:lumOff val="40000"/>
                  </a:schemeClr>
                </a:solidFill>
              </a:rPr>
              <a:t>Outcome(s)</a:t>
            </a:r>
            <a:endParaRPr lang="en-GB" b="1" dirty="0"/>
          </a:p>
          <a:p>
            <a:pPr lvl="1"/>
            <a:r>
              <a:rPr lang="en-US" b="1" dirty="0"/>
              <a:t>What is the </a:t>
            </a:r>
            <a:r>
              <a:rPr lang="en-US" b="1" dirty="0">
                <a:solidFill>
                  <a:schemeClr val="accent4">
                    <a:lumMod val="60000"/>
                    <a:lumOff val="40000"/>
                  </a:schemeClr>
                </a:solidFill>
              </a:rPr>
              <a:t>prevalence (ppm) of neonicotinoid pesticides </a:t>
            </a:r>
            <a:r>
              <a:rPr lang="en-US" b="1" dirty="0"/>
              <a:t>in </a:t>
            </a:r>
            <a:r>
              <a:rPr lang="en-US" b="1" dirty="0">
                <a:solidFill>
                  <a:schemeClr val="accent6">
                    <a:lumMod val="75000"/>
                  </a:schemeClr>
                </a:solidFill>
              </a:rPr>
              <a:t>fresh water</a:t>
            </a:r>
            <a:r>
              <a:rPr lang="en-US" b="1" dirty="0"/>
              <a:t>?</a:t>
            </a:r>
            <a:endParaRPr lang="en-GB" b="1" dirty="0"/>
          </a:p>
          <a:p>
            <a:r>
              <a:rPr lang="en-GB" b="1" dirty="0">
                <a:solidFill>
                  <a:schemeClr val="accent6">
                    <a:lumMod val="75000"/>
                  </a:schemeClr>
                </a:solidFill>
              </a:rPr>
              <a:t>P</a:t>
            </a:r>
            <a:r>
              <a:rPr lang="en-GB" b="1" dirty="0">
                <a:solidFill>
                  <a:srgbClr val="FF0000"/>
                </a:solidFill>
              </a:rPr>
              <a:t>I</a:t>
            </a:r>
            <a:r>
              <a:rPr lang="en-GB" b="1" dirty="0">
                <a:solidFill>
                  <a:srgbClr val="00B0F0"/>
                </a:solidFill>
              </a:rPr>
              <a:t>T</a:t>
            </a:r>
            <a:r>
              <a:rPr lang="en-GB" b="1" dirty="0">
                <a:solidFill>
                  <a:schemeClr val="accent4">
                    <a:lumMod val="60000"/>
                    <a:lumOff val="40000"/>
                  </a:schemeClr>
                </a:solidFill>
              </a:rPr>
              <a:t> </a:t>
            </a:r>
            <a:r>
              <a:rPr lang="en-GB" b="1" dirty="0"/>
              <a:t>– </a:t>
            </a:r>
            <a:r>
              <a:rPr lang="en-GB" b="1" dirty="0">
                <a:solidFill>
                  <a:schemeClr val="accent6">
                    <a:lumMod val="75000"/>
                  </a:schemeClr>
                </a:solidFill>
              </a:rPr>
              <a:t>Population </a:t>
            </a:r>
            <a:r>
              <a:rPr lang="en-GB" b="1" dirty="0">
                <a:solidFill>
                  <a:srgbClr val="FF0000"/>
                </a:solidFill>
              </a:rPr>
              <a:t>Index test</a:t>
            </a:r>
            <a:r>
              <a:rPr lang="en-GB" b="1" dirty="0">
                <a:solidFill>
                  <a:schemeClr val="accent6">
                    <a:lumMod val="75000"/>
                  </a:schemeClr>
                </a:solidFill>
              </a:rPr>
              <a:t> </a:t>
            </a:r>
            <a:r>
              <a:rPr lang="en-GB" b="1" dirty="0">
                <a:solidFill>
                  <a:srgbClr val="00B0F0"/>
                </a:solidFill>
              </a:rPr>
              <a:t>Target outcome</a:t>
            </a:r>
          </a:p>
          <a:p>
            <a:pPr lvl="1"/>
            <a:r>
              <a:rPr lang="en-US" b="1" dirty="0"/>
              <a:t>What is the sensitivity of water tests for presence and level of neonicotinoid pesticides in freshwater streams?</a:t>
            </a: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spTree>
    <p:extLst>
      <p:ext uri="{BB962C8B-B14F-4D97-AF65-F5344CB8AC3E}">
        <p14:creationId xmlns:p14="http://schemas.microsoft.com/office/powerpoint/2010/main" val="2599324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1.8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4117975"/>
          </a:xfrm>
        </p:spPr>
        <p:txBody>
          <a:bodyPr>
            <a:normAutofit fontScale="92500" lnSpcReduction="10000"/>
          </a:bodyPr>
          <a:lstStyle/>
          <a:p>
            <a:pPr marL="0" indent="0">
              <a:buNone/>
            </a:pPr>
            <a:r>
              <a:rPr lang="en-GB" b="1" dirty="0"/>
              <a:t>Question frameworks</a:t>
            </a:r>
          </a:p>
          <a:p>
            <a:r>
              <a:rPr lang="en-GB" b="1" dirty="0">
                <a:solidFill>
                  <a:schemeClr val="accent6">
                    <a:lumMod val="75000"/>
                  </a:schemeClr>
                </a:solidFill>
              </a:rPr>
              <a:t>P</a:t>
            </a:r>
            <a:r>
              <a:rPr lang="en-GB" b="1" dirty="0">
                <a:solidFill>
                  <a:schemeClr val="accent5">
                    <a:lumMod val="75000"/>
                  </a:schemeClr>
                </a:solidFill>
              </a:rPr>
              <a:t>I</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Intervention</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dirty="0"/>
          </a:p>
          <a:p>
            <a:pPr lvl="1"/>
            <a:r>
              <a:rPr lang="en-GB" b="1" dirty="0"/>
              <a:t>What is the effect of </a:t>
            </a:r>
            <a:r>
              <a:rPr lang="en-GB" b="1" dirty="0">
                <a:solidFill>
                  <a:schemeClr val="accent5">
                    <a:lumMod val="75000"/>
                  </a:schemeClr>
                </a:solidFill>
              </a:rPr>
              <a:t>neonicotinoid pesticides</a:t>
            </a:r>
            <a:r>
              <a:rPr lang="en-GB" b="1" dirty="0"/>
              <a:t> on </a:t>
            </a:r>
            <a:r>
              <a:rPr lang="en-GB" b="1" dirty="0">
                <a:solidFill>
                  <a:schemeClr val="accent6">
                    <a:lumMod val="75000"/>
                  </a:schemeClr>
                </a:solidFill>
              </a:rPr>
              <a:t>pollinator</a:t>
            </a:r>
            <a:r>
              <a:rPr lang="en-GB" b="1" dirty="0"/>
              <a:t> </a:t>
            </a:r>
            <a:r>
              <a:rPr lang="en-GB" b="1" dirty="0">
                <a:solidFill>
                  <a:schemeClr val="accent4">
                    <a:lumMod val="60000"/>
                    <a:lumOff val="40000"/>
                  </a:schemeClr>
                </a:solidFill>
              </a:rPr>
              <a:t>performance</a:t>
            </a:r>
            <a:r>
              <a:rPr lang="en-GB" b="1" dirty="0"/>
              <a:t>?</a:t>
            </a:r>
          </a:p>
          <a:p>
            <a:r>
              <a:rPr lang="en-GB" b="1" dirty="0">
                <a:solidFill>
                  <a:schemeClr val="accent6">
                    <a:lumMod val="75000"/>
                  </a:schemeClr>
                </a:solidFill>
              </a:rPr>
              <a:t>P</a:t>
            </a:r>
            <a:r>
              <a:rPr lang="en-GB" b="1" dirty="0">
                <a:solidFill>
                  <a:schemeClr val="accent5">
                    <a:lumMod val="75000"/>
                  </a:schemeClr>
                </a:solidFill>
              </a:rPr>
              <a:t>E</a:t>
            </a:r>
            <a:r>
              <a:rPr lang="en-GB" b="1" dirty="0">
                <a:solidFill>
                  <a:schemeClr val="accent2">
                    <a:lumMod val="75000"/>
                  </a:schemeClr>
                </a:solidFill>
              </a:rPr>
              <a:t>C</a:t>
            </a:r>
            <a:r>
              <a:rPr lang="en-GB" b="1" dirty="0">
                <a:solidFill>
                  <a:schemeClr val="accent4">
                    <a:lumMod val="60000"/>
                    <a:lumOff val="40000"/>
                  </a:schemeClr>
                </a:solidFill>
              </a:rPr>
              <a:t>O</a:t>
            </a:r>
            <a:r>
              <a:rPr lang="en-GB" b="1" dirty="0"/>
              <a:t> – </a:t>
            </a:r>
            <a:r>
              <a:rPr lang="en-GB" b="1" dirty="0">
                <a:solidFill>
                  <a:schemeClr val="accent6">
                    <a:lumMod val="75000"/>
                  </a:schemeClr>
                </a:solidFill>
              </a:rPr>
              <a:t>Population</a:t>
            </a:r>
            <a:r>
              <a:rPr lang="en-GB" b="1" dirty="0"/>
              <a:t> </a:t>
            </a:r>
            <a:r>
              <a:rPr lang="en-GB" b="1" dirty="0">
                <a:solidFill>
                  <a:schemeClr val="accent5">
                    <a:lumMod val="75000"/>
                  </a:schemeClr>
                </a:solidFill>
              </a:rPr>
              <a:t>Exposure</a:t>
            </a:r>
            <a:r>
              <a:rPr lang="en-GB" b="1" dirty="0"/>
              <a:t> </a:t>
            </a:r>
            <a:r>
              <a:rPr lang="en-GB" b="1" dirty="0">
                <a:solidFill>
                  <a:schemeClr val="accent2">
                    <a:lumMod val="75000"/>
                  </a:schemeClr>
                </a:solidFill>
              </a:rPr>
              <a:t>Comparator</a:t>
            </a:r>
            <a:r>
              <a:rPr lang="en-GB" b="1" dirty="0"/>
              <a:t> </a:t>
            </a:r>
            <a:r>
              <a:rPr lang="en-GB" b="1" dirty="0">
                <a:solidFill>
                  <a:schemeClr val="accent4">
                    <a:lumMod val="60000"/>
                    <a:lumOff val="40000"/>
                  </a:schemeClr>
                </a:solidFill>
              </a:rPr>
              <a:t>Outcome</a:t>
            </a:r>
            <a:endParaRPr lang="en-GB" b="1" dirty="0"/>
          </a:p>
          <a:p>
            <a:pPr lvl="1"/>
            <a:r>
              <a:rPr lang="en-US" b="1" dirty="0"/>
              <a:t>What is the effectiveness of </a:t>
            </a:r>
            <a:r>
              <a:rPr lang="en-US" b="1" dirty="0">
                <a:solidFill>
                  <a:schemeClr val="accent5">
                    <a:lumMod val="75000"/>
                  </a:schemeClr>
                </a:solidFill>
              </a:rPr>
              <a:t>conversion to organic farming </a:t>
            </a:r>
            <a:r>
              <a:rPr lang="en-US" b="1" dirty="0"/>
              <a:t>on </a:t>
            </a:r>
            <a:r>
              <a:rPr lang="en-US" b="1" dirty="0">
                <a:solidFill>
                  <a:schemeClr val="accent6">
                    <a:lumMod val="75000"/>
                  </a:schemeClr>
                </a:solidFill>
              </a:rPr>
              <a:t>pollinator</a:t>
            </a:r>
            <a:r>
              <a:rPr lang="en-US" b="1" dirty="0"/>
              <a:t> </a:t>
            </a:r>
            <a:r>
              <a:rPr lang="en-US" b="1" dirty="0">
                <a:solidFill>
                  <a:schemeClr val="accent4">
                    <a:lumMod val="60000"/>
                    <a:lumOff val="40000"/>
                  </a:schemeClr>
                </a:solidFill>
              </a:rPr>
              <a:t>performance</a:t>
            </a:r>
            <a:r>
              <a:rPr lang="en-US" b="1" dirty="0"/>
              <a:t>?</a:t>
            </a:r>
            <a:endParaRPr lang="en-GB" b="1" dirty="0"/>
          </a:p>
          <a:p>
            <a:r>
              <a:rPr lang="en-GB" b="1" dirty="0">
                <a:solidFill>
                  <a:schemeClr val="accent6">
                    <a:lumMod val="75000"/>
                  </a:schemeClr>
                </a:solidFill>
              </a:rPr>
              <a:t>P</a:t>
            </a:r>
            <a:r>
              <a:rPr lang="en-GB" b="1" dirty="0">
                <a:solidFill>
                  <a:schemeClr val="accent4">
                    <a:lumMod val="60000"/>
                    <a:lumOff val="40000"/>
                  </a:schemeClr>
                </a:solidFill>
              </a:rPr>
              <a:t>O </a:t>
            </a:r>
            <a:r>
              <a:rPr lang="en-GB" b="1" dirty="0"/>
              <a:t>– </a:t>
            </a:r>
            <a:r>
              <a:rPr lang="en-GB" b="1" dirty="0">
                <a:solidFill>
                  <a:schemeClr val="accent6">
                    <a:lumMod val="75000"/>
                  </a:schemeClr>
                </a:solidFill>
              </a:rPr>
              <a:t>Population</a:t>
            </a:r>
            <a:r>
              <a:rPr lang="en-GB" b="1" dirty="0"/>
              <a:t> </a:t>
            </a:r>
            <a:r>
              <a:rPr lang="en-GB" b="1" dirty="0">
                <a:solidFill>
                  <a:schemeClr val="accent4">
                    <a:lumMod val="60000"/>
                    <a:lumOff val="40000"/>
                  </a:schemeClr>
                </a:solidFill>
              </a:rPr>
              <a:t>Outcome(s)</a:t>
            </a:r>
            <a:endParaRPr lang="en-GB" b="1" dirty="0"/>
          </a:p>
          <a:p>
            <a:pPr lvl="1"/>
            <a:r>
              <a:rPr lang="en-US" b="1" dirty="0"/>
              <a:t>What is the </a:t>
            </a:r>
            <a:r>
              <a:rPr lang="en-US" b="1" dirty="0">
                <a:solidFill>
                  <a:schemeClr val="accent4">
                    <a:lumMod val="60000"/>
                    <a:lumOff val="40000"/>
                  </a:schemeClr>
                </a:solidFill>
              </a:rPr>
              <a:t>prevalence (ppm) of neonicotinoid pesticides </a:t>
            </a:r>
            <a:r>
              <a:rPr lang="en-US" b="1" dirty="0"/>
              <a:t>in </a:t>
            </a:r>
            <a:r>
              <a:rPr lang="en-US" b="1" dirty="0">
                <a:solidFill>
                  <a:schemeClr val="accent6">
                    <a:lumMod val="75000"/>
                  </a:schemeClr>
                </a:solidFill>
              </a:rPr>
              <a:t>fresh water</a:t>
            </a:r>
            <a:r>
              <a:rPr lang="en-US" b="1" dirty="0"/>
              <a:t>?</a:t>
            </a:r>
            <a:endParaRPr lang="en-GB" b="1" dirty="0"/>
          </a:p>
          <a:p>
            <a:r>
              <a:rPr lang="en-GB" b="1" dirty="0">
                <a:solidFill>
                  <a:schemeClr val="accent6">
                    <a:lumMod val="75000"/>
                  </a:schemeClr>
                </a:solidFill>
              </a:rPr>
              <a:t>P</a:t>
            </a:r>
            <a:r>
              <a:rPr lang="en-GB" b="1" dirty="0">
                <a:solidFill>
                  <a:srgbClr val="FF0000"/>
                </a:solidFill>
              </a:rPr>
              <a:t>I</a:t>
            </a:r>
            <a:r>
              <a:rPr lang="en-GB" b="1" dirty="0">
                <a:solidFill>
                  <a:srgbClr val="00B0F0"/>
                </a:solidFill>
              </a:rPr>
              <a:t>T</a:t>
            </a:r>
            <a:r>
              <a:rPr lang="en-GB" b="1" dirty="0">
                <a:solidFill>
                  <a:schemeClr val="accent4">
                    <a:lumMod val="60000"/>
                    <a:lumOff val="40000"/>
                  </a:schemeClr>
                </a:solidFill>
              </a:rPr>
              <a:t> </a:t>
            </a:r>
            <a:r>
              <a:rPr lang="en-GB" b="1" dirty="0"/>
              <a:t>– </a:t>
            </a:r>
            <a:r>
              <a:rPr lang="en-GB" b="1" dirty="0">
                <a:solidFill>
                  <a:schemeClr val="accent6">
                    <a:lumMod val="75000"/>
                  </a:schemeClr>
                </a:solidFill>
              </a:rPr>
              <a:t>Population </a:t>
            </a:r>
            <a:r>
              <a:rPr lang="en-GB" b="1" dirty="0">
                <a:solidFill>
                  <a:srgbClr val="FF0000"/>
                </a:solidFill>
              </a:rPr>
              <a:t>Index test</a:t>
            </a:r>
            <a:r>
              <a:rPr lang="en-GB" b="1" dirty="0">
                <a:solidFill>
                  <a:schemeClr val="accent6">
                    <a:lumMod val="75000"/>
                  </a:schemeClr>
                </a:solidFill>
              </a:rPr>
              <a:t> </a:t>
            </a:r>
            <a:r>
              <a:rPr lang="en-GB" b="1" dirty="0">
                <a:solidFill>
                  <a:srgbClr val="00B0F0"/>
                </a:solidFill>
              </a:rPr>
              <a:t>Target outcome</a:t>
            </a:r>
          </a:p>
          <a:p>
            <a:pPr lvl="1"/>
            <a:r>
              <a:rPr lang="en-US" b="1" dirty="0"/>
              <a:t>What is the sensitivity of </a:t>
            </a:r>
            <a:r>
              <a:rPr lang="en-US" b="1" dirty="0">
                <a:solidFill>
                  <a:schemeClr val="accent6">
                    <a:lumMod val="75000"/>
                  </a:schemeClr>
                </a:solidFill>
              </a:rPr>
              <a:t>water tests </a:t>
            </a:r>
            <a:r>
              <a:rPr lang="en-US" b="1" dirty="0"/>
              <a:t>for presence and </a:t>
            </a:r>
            <a:r>
              <a:rPr lang="en-US" b="1" dirty="0">
                <a:solidFill>
                  <a:srgbClr val="00B0F0"/>
                </a:solidFill>
              </a:rPr>
              <a:t>level of neonicotinoid pesticides</a:t>
            </a:r>
            <a:r>
              <a:rPr lang="en-US" b="1" dirty="0"/>
              <a:t> in </a:t>
            </a:r>
            <a:r>
              <a:rPr lang="en-US" b="1" dirty="0">
                <a:solidFill>
                  <a:schemeClr val="accent6">
                    <a:lumMod val="75000"/>
                  </a:schemeClr>
                </a:solidFill>
              </a:rPr>
              <a:t>freshwater streams</a:t>
            </a:r>
            <a:r>
              <a:rPr lang="en-US" b="1" dirty="0"/>
              <a:t>?</a:t>
            </a: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spTree>
    <p:extLst>
      <p:ext uri="{BB962C8B-B14F-4D97-AF65-F5344CB8AC3E}">
        <p14:creationId xmlns:p14="http://schemas.microsoft.com/office/powerpoint/2010/main" val="687796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1.9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3287395"/>
          </a:xfrm>
        </p:spPr>
        <p:txBody>
          <a:bodyPr>
            <a:normAutofit/>
          </a:bodyPr>
          <a:lstStyle/>
          <a:p>
            <a:pPr marL="0" indent="0">
              <a:buNone/>
            </a:pPr>
            <a:r>
              <a:rPr lang="en-GB" b="1" dirty="0"/>
              <a:t>Question frameworks – Your turn</a:t>
            </a:r>
          </a:p>
          <a:p>
            <a:r>
              <a:rPr lang="en-GB" dirty="0"/>
              <a:t>How does the size and density of kelp forest affect fisheries in the Pacific?</a:t>
            </a:r>
          </a:p>
          <a:p>
            <a:r>
              <a:rPr lang="en-GB" dirty="0"/>
              <a:t>Are reintroduction programs effective for increasing populations of African wild dogs in South Africa?</a:t>
            </a:r>
          </a:p>
          <a:p>
            <a:r>
              <a:rPr lang="en-GB" dirty="0"/>
              <a:t>What is the impact of flooding on abundance of trout in Chilean rivers?</a:t>
            </a:r>
          </a:p>
          <a:p>
            <a:endParaRPr lang="en-GB" dirty="0"/>
          </a:p>
          <a:p>
            <a:pPr marL="0" indent="0">
              <a:buNone/>
            </a:pPr>
            <a:endParaRPr lang="en-GB" b="1" dirty="0"/>
          </a:p>
          <a:p>
            <a:pPr marL="0" indent="0">
              <a:buNone/>
            </a:pPr>
            <a:endParaRPr lang="en-GB" b="1" dirty="0"/>
          </a:p>
          <a:p>
            <a:pPr marL="0" indent="0">
              <a:buNone/>
            </a:pP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graphicFrame>
        <p:nvGraphicFramePr>
          <p:cNvPr id="5" name="Table 5">
            <a:extLst>
              <a:ext uri="{FF2B5EF4-FFF2-40B4-BE49-F238E27FC236}">
                <a16:creationId xmlns:a16="http://schemas.microsoft.com/office/drawing/2014/main" id="{1C7B792B-685D-E086-4133-CE02CB1DD7A4}"/>
              </a:ext>
            </a:extLst>
          </p:cNvPr>
          <p:cNvGraphicFramePr>
            <a:graphicFrameLocks noGrp="1"/>
          </p:cNvGraphicFramePr>
          <p:nvPr>
            <p:extLst>
              <p:ext uri="{D42A27DB-BD31-4B8C-83A1-F6EECF244321}">
                <p14:modId xmlns:p14="http://schemas.microsoft.com/office/powerpoint/2010/main" val="2307381108"/>
              </p:ext>
            </p:extLst>
          </p:nvPr>
        </p:nvGraphicFramePr>
        <p:xfrm>
          <a:off x="838200" y="5341620"/>
          <a:ext cx="10294620" cy="741680"/>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val="1063867069"/>
                    </a:ext>
                  </a:extLst>
                </a:gridCol>
                <a:gridCol w="2573655">
                  <a:extLst>
                    <a:ext uri="{9D8B030D-6E8A-4147-A177-3AD203B41FA5}">
                      <a16:colId xmlns:a16="http://schemas.microsoft.com/office/drawing/2014/main" val="1276708919"/>
                    </a:ext>
                  </a:extLst>
                </a:gridCol>
                <a:gridCol w="2573655">
                  <a:extLst>
                    <a:ext uri="{9D8B030D-6E8A-4147-A177-3AD203B41FA5}">
                      <a16:colId xmlns:a16="http://schemas.microsoft.com/office/drawing/2014/main" val="3390321533"/>
                    </a:ext>
                  </a:extLst>
                </a:gridCol>
                <a:gridCol w="2573655">
                  <a:extLst>
                    <a:ext uri="{9D8B030D-6E8A-4147-A177-3AD203B41FA5}">
                      <a16:colId xmlns:a16="http://schemas.microsoft.com/office/drawing/2014/main" val="2180535971"/>
                    </a:ext>
                  </a:extLst>
                </a:gridCol>
              </a:tblGrid>
              <a:tr h="370840">
                <a:tc>
                  <a:txBody>
                    <a:bodyPr/>
                    <a:lstStyle/>
                    <a:p>
                      <a:r>
                        <a:rPr lang="en-GB" dirty="0"/>
                        <a:t>Population</a:t>
                      </a:r>
                    </a:p>
                  </a:txBody>
                  <a:tcPr/>
                </a:tc>
                <a:tc>
                  <a:txBody>
                    <a:bodyPr/>
                    <a:lstStyle/>
                    <a:p>
                      <a:r>
                        <a:rPr lang="en-GB" dirty="0"/>
                        <a:t>Intervention/Exposure</a:t>
                      </a:r>
                    </a:p>
                  </a:txBody>
                  <a:tcPr/>
                </a:tc>
                <a:tc>
                  <a:txBody>
                    <a:bodyPr/>
                    <a:lstStyle/>
                    <a:p>
                      <a:r>
                        <a:rPr lang="en-GB" dirty="0"/>
                        <a:t>Comparator</a:t>
                      </a:r>
                    </a:p>
                  </a:txBody>
                  <a:tcPr/>
                </a:tc>
                <a:tc>
                  <a:txBody>
                    <a:bodyPr/>
                    <a:lstStyle/>
                    <a:p>
                      <a:r>
                        <a:rPr lang="en-GB" dirty="0"/>
                        <a:t>Outcome</a:t>
                      </a:r>
                    </a:p>
                  </a:txBody>
                  <a:tcPr/>
                </a:tc>
                <a:extLst>
                  <a:ext uri="{0D108BD9-81ED-4DB2-BD59-A6C34878D82A}">
                    <a16:rowId xmlns:a16="http://schemas.microsoft.com/office/drawing/2014/main" val="213435763"/>
                  </a:ext>
                </a:extLst>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160277894"/>
                  </a:ext>
                </a:extLst>
              </a:tr>
            </a:tbl>
          </a:graphicData>
        </a:graphic>
      </p:graphicFrame>
    </p:spTree>
    <p:extLst>
      <p:ext uri="{BB962C8B-B14F-4D97-AF65-F5344CB8AC3E}">
        <p14:creationId xmlns:p14="http://schemas.microsoft.com/office/powerpoint/2010/main" val="4238959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1.10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1671955"/>
          </a:xfrm>
        </p:spPr>
        <p:txBody>
          <a:bodyPr>
            <a:normAutofit/>
          </a:bodyPr>
          <a:lstStyle/>
          <a:p>
            <a:pPr marL="0" indent="0">
              <a:buNone/>
            </a:pPr>
            <a:r>
              <a:rPr lang="en-GB" b="1" dirty="0"/>
              <a:t>Question frameworks – Your turn</a:t>
            </a:r>
          </a:p>
          <a:p>
            <a:r>
              <a:rPr lang="en-GB" dirty="0"/>
              <a:t>How does the size and density of kelp forest affect fisheries in the Pacific?</a:t>
            </a:r>
          </a:p>
          <a:p>
            <a:pPr marL="0" indent="0">
              <a:buNone/>
            </a:pPr>
            <a:endParaRPr lang="en-GB" b="1" dirty="0"/>
          </a:p>
          <a:p>
            <a:pPr marL="0" indent="0">
              <a:buNone/>
            </a:pP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graphicFrame>
        <p:nvGraphicFramePr>
          <p:cNvPr id="5" name="Table 5">
            <a:extLst>
              <a:ext uri="{FF2B5EF4-FFF2-40B4-BE49-F238E27FC236}">
                <a16:creationId xmlns:a16="http://schemas.microsoft.com/office/drawing/2014/main" id="{1C7B792B-685D-E086-4133-CE02CB1DD7A4}"/>
              </a:ext>
            </a:extLst>
          </p:cNvPr>
          <p:cNvGraphicFramePr>
            <a:graphicFrameLocks noGrp="1"/>
          </p:cNvGraphicFramePr>
          <p:nvPr>
            <p:extLst>
              <p:ext uri="{D42A27DB-BD31-4B8C-83A1-F6EECF244321}">
                <p14:modId xmlns:p14="http://schemas.microsoft.com/office/powerpoint/2010/main" val="136464656"/>
              </p:ext>
            </p:extLst>
          </p:nvPr>
        </p:nvGraphicFramePr>
        <p:xfrm>
          <a:off x="838200" y="3954780"/>
          <a:ext cx="10294620" cy="741680"/>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val="1063867069"/>
                    </a:ext>
                  </a:extLst>
                </a:gridCol>
                <a:gridCol w="2573655">
                  <a:extLst>
                    <a:ext uri="{9D8B030D-6E8A-4147-A177-3AD203B41FA5}">
                      <a16:colId xmlns:a16="http://schemas.microsoft.com/office/drawing/2014/main" val="1276708919"/>
                    </a:ext>
                  </a:extLst>
                </a:gridCol>
                <a:gridCol w="2573655">
                  <a:extLst>
                    <a:ext uri="{9D8B030D-6E8A-4147-A177-3AD203B41FA5}">
                      <a16:colId xmlns:a16="http://schemas.microsoft.com/office/drawing/2014/main" val="3390321533"/>
                    </a:ext>
                  </a:extLst>
                </a:gridCol>
                <a:gridCol w="2573655">
                  <a:extLst>
                    <a:ext uri="{9D8B030D-6E8A-4147-A177-3AD203B41FA5}">
                      <a16:colId xmlns:a16="http://schemas.microsoft.com/office/drawing/2014/main" val="2180535971"/>
                    </a:ext>
                  </a:extLst>
                </a:gridCol>
              </a:tblGrid>
              <a:tr h="370840">
                <a:tc>
                  <a:txBody>
                    <a:bodyPr/>
                    <a:lstStyle/>
                    <a:p>
                      <a:r>
                        <a:rPr lang="en-GB" dirty="0"/>
                        <a:t>Population</a:t>
                      </a:r>
                    </a:p>
                  </a:txBody>
                  <a:tcPr/>
                </a:tc>
                <a:tc>
                  <a:txBody>
                    <a:bodyPr/>
                    <a:lstStyle/>
                    <a:p>
                      <a:r>
                        <a:rPr lang="en-GB" dirty="0"/>
                        <a:t>Intervention/Exposure</a:t>
                      </a:r>
                    </a:p>
                  </a:txBody>
                  <a:tcPr/>
                </a:tc>
                <a:tc>
                  <a:txBody>
                    <a:bodyPr/>
                    <a:lstStyle/>
                    <a:p>
                      <a:r>
                        <a:rPr lang="en-GB" dirty="0"/>
                        <a:t>Comparator</a:t>
                      </a:r>
                    </a:p>
                  </a:txBody>
                  <a:tcPr/>
                </a:tc>
                <a:tc>
                  <a:txBody>
                    <a:bodyPr/>
                    <a:lstStyle/>
                    <a:p>
                      <a:r>
                        <a:rPr lang="en-GB" dirty="0"/>
                        <a:t>Outcome</a:t>
                      </a:r>
                    </a:p>
                  </a:txBody>
                  <a:tcPr/>
                </a:tc>
                <a:extLst>
                  <a:ext uri="{0D108BD9-81ED-4DB2-BD59-A6C34878D82A}">
                    <a16:rowId xmlns:a16="http://schemas.microsoft.com/office/drawing/2014/main" val="213435763"/>
                  </a:ext>
                </a:extLst>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160277894"/>
                  </a:ext>
                </a:extLst>
              </a:tr>
            </a:tbl>
          </a:graphicData>
        </a:graphic>
      </p:graphicFrame>
      <p:graphicFrame>
        <p:nvGraphicFramePr>
          <p:cNvPr id="3" name="Table 5">
            <a:extLst>
              <a:ext uri="{FF2B5EF4-FFF2-40B4-BE49-F238E27FC236}">
                <a16:creationId xmlns:a16="http://schemas.microsoft.com/office/drawing/2014/main" id="{6D9D23BA-2916-9C24-9AC3-7474C1B52C77}"/>
              </a:ext>
            </a:extLst>
          </p:cNvPr>
          <p:cNvGraphicFramePr>
            <a:graphicFrameLocks noGrp="1"/>
          </p:cNvGraphicFramePr>
          <p:nvPr>
            <p:extLst>
              <p:ext uri="{D42A27DB-BD31-4B8C-83A1-F6EECF244321}">
                <p14:modId xmlns:p14="http://schemas.microsoft.com/office/powerpoint/2010/main" val="4191418393"/>
              </p:ext>
            </p:extLst>
          </p:nvPr>
        </p:nvGraphicFramePr>
        <p:xfrm>
          <a:off x="838200" y="3954780"/>
          <a:ext cx="10294620" cy="1285240"/>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val="1063867069"/>
                    </a:ext>
                  </a:extLst>
                </a:gridCol>
                <a:gridCol w="2573655">
                  <a:extLst>
                    <a:ext uri="{9D8B030D-6E8A-4147-A177-3AD203B41FA5}">
                      <a16:colId xmlns:a16="http://schemas.microsoft.com/office/drawing/2014/main" val="1276708919"/>
                    </a:ext>
                  </a:extLst>
                </a:gridCol>
                <a:gridCol w="2573655">
                  <a:extLst>
                    <a:ext uri="{9D8B030D-6E8A-4147-A177-3AD203B41FA5}">
                      <a16:colId xmlns:a16="http://schemas.microsoft.com/office/drawing/2014/main" val="3390321533"/>
                    </a:ext>
                  </a:extLst>
                </a:gridCol>
                <a:gridCol w="2573655">
                  <a:extLst>
                    <a:ext uri="{9D8B030D-6E8A-4147-A177-3AD203B41FA5}">
                      <a16:colId xmlns:a16="http://schemas.microsoft.com/office/drawing/2014/main" val="2180535971"/>
                    </a:ext>
                  </a:extLst>
                </a:gridCol>
              </a:tblGrid>
              <a:tr h="370840">
                <a:tc>
                  <a:txBody>
                    <a:bodyPr/>
                    <a:lstStyle/>
                    <a:p>
                      <a:r>
                        <a:rPr lang="en-GB" dirty="0"/>
                        <a:t>Population</a:t>
                      </a:r>
                    </a:p>
                  </a:txBody>
                  <a:tcPr/>
                </a:tc>
                <a:tc>
                  <a:txBody>
                    <a:bodyPr/>
                    <a:lstStyle/>
                    <a:p>
                      <a:r>
                        <a:rPr lang="en-GB" dirty="0"/>
                        <a:t>Exposure</a:t>
                      </a:r>
                    </a:p>
                  </a:txBody>
                  <a:tcPr/>
                </a:tc>
                <a:tc>
                  <a:txBody>
                    <a:bodyPr/>
                    <a:lstStyle/>
                    <a:p>
                      <a:r>
                        <a:rPr lang="en-GB" dirty="0"/>
                        <a:t>Comparator</a:t>
                      </a:r>
                    </a:p>
                  </a:txBody>
                  <a:tcPr/>
                </a:tc>
                <a:tc>
                  <a:txBody>
                    <a:bodyPr/>
                    <a:lstStyle/>
                    <a:p>
                      <a:r>
                        <a:rPr lang="en-GB" dirty="0"/>
                        <a:t>Outcome</a:t>
                      </a:r>
                    </a:p>
                  </a:txBody>
                  <a:tcPr/>
                </a:tc>
                <a:extLst>
                  <a:ext uri="{0D108BD9-81ED-4DB2-BD59-A6C34878D82A}">
                    <a16:rowId xmlns:a16="http://schemas.microsoft.com/office/drawing/2014/main" val="213435763"/>
                  </a:ext>
                </a:extLst>
              </a:tr>
              <a:tr h="370840">
                <a:tc>
                  <a:txBody>
                    <a:bodyPr/>
                    <a:lstStyle/>
                    <a:p>
                      <a:r>
                        <a:rPr lang="en-GB" dirty="0"/>
                        <a:t>Pacific Ocean</a:t>
                      </a:r>
                    </a:p>
                  </a:txBody>
                  <a:tcPr/>
                </a:tc>
                <a:tc>
                  <a:txBody>
                    <a:bodyPr/>
                    <a:lstStyle/>
                    <a:p>
                      <a:r>
                        <a:rPr lang="en-GB" dirty="0"/>
                        <a:t>Kelp forest size and density </a:t>
                      </a:r>
                    </a:p>
                  </a:txBody>
                  <a:tcPr/>
                </a:tc>
                <a:tc>
                  <a:txBody>
                    <a:bodyPr/>
                    <a:lstStyle/>
                    <a:p>
                      <a:r>
                        <a:rPr lang="en-GB" dirty="0"/>
                        <a:t>Smaller or less dense kelp forests</a:t>
                      </a:r>
                    </a:p>
                  </a:txBody>
                  <a:tcPr/>
                </a:tc>
                <a:tc>
                  <a:txBody>
                    <a:bodyPr/>
                    <a:lstStyle/>
                    <a:p>
                      <a:r>
                        <a:rPr lang="en-GB" dirty="0"/>
                        <a:t>Fish diversity, abundance, biomass, recruitment, condition, etc.</a:t>
                      </a:r>
                    </a:p>
                  </a:txBody>
                  <a:tcPr/>
                </a:tc>
                <a:extLst>
                  <a:ext uri="{0D108BD9-81ED-4DB2-BD59-A6C34878D82A}">
                    <a16:rowId xmlns:a16="http://schemas.microsoft.com/office/drawing/2014/main" val="3160277894"/>
                  </a:ext>
                </a:extLst>
              </a:tr>
            </a:tbl>
          </a:graphicData>
        </a:graphic>
      </p:graphicFrame>
    </p:spTree>
    <p:extLst>
      <p:ext uri="{BB962C8B-B14F-4D97-AF65-F5344CB8AC3E}">
        <p14:creationId xmlns:p14="http://schemas.microsoft.com/office/powerpoint/2010/main" val="292689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1.10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1671955"/>
          </a:xfrm>
        </p:spPr>
        <p:txBody>
          <a:bodyPr>
            <a:normAutofit/>
          </a:bodyPr>
          <a:lstStyle/>
          <a:p>
            <a:pPr marL="0" indent="0">
              <a:buNone/>
            </a:pPr>
            <a:r>
              <a:rPr lang="en-GB" b="1" dirty="0"/>
              <a:t>Question frameworks – Your turn</a:t>
            </a:r>
          </a:p>
          <a:p>
            <a:r>
              <a:rPr lang="en-GB" dirty="0"/>
              <a:t>Are reintroduction programs effective for increasing populations of African wild dogs in South Africa?</a:t>
            </a:r>
          </a:p>
          <a:p>
            <a:pPr marL="0" indent="0">
              <a:buNone/>
            </a:pPr>
            <a:endParaRPr lang="en-GB" b="1" dirty="0"/>
          </a:p>
          <a:p>
            <a:pPr marL="0" indent="0">
              <a:buNone/>
            </a:pP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graphicFrame>
        <p:nvGraphicFramePr>
          <p:cNvPr id="5" name="Table 5">
            <a:extLst>
              <a:ext uri="{FF2B5EF4-FFF2-40B4-BE49-F238E27FC236}">
                <a16:creationId xmlns:a16="http://schemas.microsoft.com/office/drawing/2014/main" id="{1C7B792B-685D-E086-4133-CE02CB1DD7A4}"/>
              </a:ext>
            </a:extLst>
          </p:cNvPr>
          <p:cNvGraphicFramePr>
            <a:graphicFrameLocks noGrp="1"/>
          </p:cNvGraphicFramePr>
          <p:nvPr/>
        </p:nvGraphicFramePr>
        <p:xfrm>
          <a:off x="838200" y="3954780"/>
          <a:ext cx="10294620" cy="741680"/>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val="1063867069"/>
                    </a:ext>
                  </a:extLst>
                </a:gridCol>
                <a:gridCol w="2573655">
                  <a:extLst>
                    <a:ext uri="{9D8B030D-6E8A-4147-A177-3AD203B41FA5}">
                      <a16:colId xmlns:a16="http://schemas.microsoft.com/office/drawing/2014/main" val="1276708919"/>
                    </a:ext>
                  </a:extLst>
                </a:gridCol>
                <a:gridCol w="2573655">
                  <a:extLst>
                    <a:ext uri="{9D8B030D-6E8A-4147-A177-3AD203B41FA5}">
                      <a16:colId xmlns:a16="http://schemas.microsoft.com/office/drawing/2014/main" val="3390321533"/>
                    </a:ext>
                  </a:extLst>
                </a:gridCol>
                <a:gridCol w="2573655">
                  <a:extLst>
                    <a:ext uri="{9D8B030D-6E8A-4147-A177-3AD203B41FA5}">
                      <a16:colId xmlns:a16="http://schemas.microsoft.com/office/drawing/2014/main" val="2180535971"/>
                    </a:ext>
                  </a:extLst>
                </a:gridCol>
              </a:tblGrid>
              <a:tr h="370840">
                <a:tc>
                  <a:txBody>
                    <a:bodyPr/>
                    <a:lstStyle/>
                    <a:p>
                      <a:r>
                        <a:rPr lang="en-GB" dirty="0"/>
                        <a:t>Population</a:t>
                      </a:r>
                    </a:p>
                  </a:txBody>
                  <a:tcPr/>
                </a:tc>
                <a:tc>
                  <a:txBody>
                    <a:bodyPr/>
                    <a:lstStyle/>
                    <a:p>
                      <a:r>
                        <a:rPr lang="en-GB" dirty="0"/>
                        <a:t>Intervention/Exposure</a:t>
                      </a:r>
                    </a:p>
                  </a:txBody>
                  <a:tcPr/>
                </a:tc>
                <a:tc>
                  <a:txBody>
                    <a:bodyPr/>
                    <a:lstStyle/>
                    <a:p>
                      <a:r>
                        <a:rPr lang="en-GB" dirty="0"/>
                        <a:t>Comparator</a:t>
                      </a:r>
                    </a:p>
                  </a:txBody>
                  <a:tcPr/>
                </a:tc>
                <a:tc>
                  <a:txBody>
                    <a:bodyPr/>
                    <a:lstStyle/>
                    <a:p>
                      <a:r>
                        <a:rPr lang="en-GB" dirty="0"/>
                        <a:t>Outcome</a:t>
                      </a:r>
                    </a:p>
                  </a:txBody>
                  <a:tcPr/>
                </a:tc>
                <a:extLst>
                  <a:ext uri="{0D108BD9-81ED-4DB2-BD59-A6C34878D82A}">
                    <a16:rowId xmlns:a16="http://schemas.microsoft.com/office/drawing/2014/main" val="213435763"/>
                  </a:ext>
                </a:extLst>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160277894"/>
                  </a:ext>
                </a:extLst>
              </a:tr>
            </a:tbl>
          </a:graphicData>
        </a:graphic>
      </p:graphicFrame>
      <p:graphicFrame>
        <p:nvGraphicFramePr>
          <p:cNvPr id="3" name="Table 5">
            <a:extLst>
              <a:ext uri="{FF2B5EF4-FFF2-40B4-BE49-F238E27FC236}">
                <a16:creationId xmlns:a16="http://schemas.microsoft.com/office/drawing/2014/main" id="{6D9D23BA-2916-9C24-9AC3-7474C1B52C77}"/>
              </a:ext>
            </a:extLst>
          </p:cNvPr>
          <p:cNvGraphicFramePr>
            <a:graphicFrameLocks noGrp="1"/>
          </p:cNvGraphicFramePr>
          <p:nvPr>
            <p:extLst>
              <p:ext uri="{D42A27DB-BD31-4B8C-83A1-F6EECF244321}">
                <p14:modId xmlns:p14="http://schemas.microsoft.com/office/powerpoint/2010/main" val="1167481558"/>
              </p:ext>
            </p:extLst>
          </p:nvPr>
        </p:nvGraphicFramePr>
        <p:xfrm>
          <a:off x="838200" y="3954780"/>
          <a:ext cx="10294620" cy="1010920"/>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val="1063867069"/>
                    </a:ext>
                  </a:extLst>
                </a:gridCol>
                <a:gridCol w="2573655">
                  <a:extLst>
                    <a:ext uri="{9D8B030D-6E8A-4147-A177-3AD203B41FA5}">
                      <a16:colId xmlns:a16="http://schemas.microsoft.com/office/drawing/2014/main" val="1276708919"/>
                    </a:ext>
                  </a:extLst>
                </a:gridCol>
                <a:gridCol w="2573655">
                  <a:extLst>
                    <a:ext uri="{9D8B030D-6E8A-4147-A177-3AD203B41FA5}">
                      <a16:colId xmlns:a16="http://schemas.microsoft.com/office/drawing/2014/main" val="3390321533"/>
                    </a:ext>
                  </a:extLst>
                </a:gridCol>
                <a:gridCol w="2573655">
                  <a:extLst>
                    <a:ext uri="{9D8B030D-6E8A-4147-A177-3AD203B41FA5}">
                      <a16:colId xmlns:a16="http://schemas.microsoft.com/office/drawing/2014/main" val="2180535971"/>
                    </a:ext>
                  </a:extLst>
                </a:gridCol>
              </a:tblGrid>
              <a:tr h="370840">
                <a:tc>
                  <a:txBody>
                    <a:bodyPr/>
                    <a:lstStyle/>
                    <a:p>
                      <a:r>
                        <a:rPr lang="en-GB" dirty="0"/>
                        <a:t>Population</a:t>
                      </a:r>
                    </a:p>
                  </a:txBody>
                  <a:tcPr/>
                </a:tc>
                <a:tc>
                  <a:txBody>
                    <a:bodyPr/>
                    <a:lstStyle/>
                    <a:p>
                      <a:r>
                        <a:rPr lang="en-GB" dirty="0"/>
                        <a:t>Exposure</a:t>
                      </a:r>
                    </a:p>
                  </a:txBody>
                  <a:tcPr/>
                </a:tc>
                <a:tc>
                  <a:txBody>
                    <a:bodyPr/>
                    <a:lstStyle/>
                    <a:p>
                      <a:r>
                        <a:rPr lang="en-GB" dirty="0"/>
                        <a:t>Comparator</a:t>
                      </a:r>
                    </a:p>
                  </a:txBody>
                  <a:tcPr/>
                </a:tc>
                <a:tc>
                  <a:txBody>
                    <a:bodyPr/>
                    <a:lstStyle/>
                    <a:p>
                      <a:r>
                        <a:rPr lang="en-GB" dirty="0"/>
                        <a:t>Outcome</a:t>
                      </a:r>
                    </a:p>
                  </a:txBody>
                  <a:tcPr/>
                </a:tc>
                <a:extLst>
                  <a:ext uri="{0D108BD9-81ED-4DB2-BD59-A6C34878D82A}">
                    <a16:rowId xmlns:a16="http://schemas.microsoft.com/office/drawing/2014/main" val="213435763"/>
                  </a:ext>
                </a:extLst>
              </a:tr>
              <a:tr h="370840">
                <a:tc>
                  <a:txBody>
                    <a:bodyPr/>
                    <a:lstStyle/>
                    <a:p>
                      <a:r>
                        <a:rPr lang="en-GB" dirty="0"/>
                        <a:t>South Africa</a:t>
                      </a:r>
                    </a:p>
                  </a:txBody>
                  <a:tcPr/>
                </a:tc>
                <a:tc>
                  <a:txBody>
                    <a:bodyPr/>
                    <a:lstStyle/>
                    <a:p>
                      <a:r>
                        <a:rPr lang="en-GB" dirty="0"/>
                        <a:t>African wild dog reintroduction programs</a:t>
                      </a:r>
                    </a:p>
                  </a:txBody>
                  <a:tcPr/>
                </a:tc>
                <a:tc>
                  <a:txBody>
                    <a:bodyPr/>
                    <a:lstStyle/>
                    <a:p>
                      <a:r>
                        <a:rPr lang="en-GB" dirty="0"/>
                        <a:t>No reintroduction or before reintroduction</a:t>
                      </a:r>
                    </a:p>
                  </a:txBody>
                  <a:tcPr/>
                </a:tc>
                <a:tc>
                  <a:txBody>
                    <a:bodyPr/>
                    <a:lstStyle/>
                    <a:p>
                      <a:r>
                        <a:rPr lang="en-GB" dirty="0"/>
                        <a:t>Populations (density)</a:t>
                      </a:r>
                    </a:p>
                  </a:txBody>
                  <a:tcPr/>
                </a:tc>
                <a:extLst>
                  <a:ext uri="{0D108BD9-81ED-4DB2-BD59-A6C34878D82A}">
                    <a16:rowId xmlns:a16="http://schemas.microsoft.com/office/drawing/2014/main" val="3160277894"/>
                  </a:ext>
                </a:extLst>
              </a:tr>
            </a:tbl>
          </a:graphicData>
        </a:graphic>
      </p:graphicFrame>
    </p:spTree>
    <p:extLst>
      <p:ext uri="{BB962C8B-B14F-4D97-AF65-F5344CB8AC3E}">
        <p14:creationId xmlns:p14="http://schemas.microsoft.com/office/powerpoint/2010/main" val="108238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1.10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1671955"/>
          </a:xfrm>
        </p:spPr>
        <p:txBody>
          <a:bodyPr>
            <a:normAutofit/>
          </a:bodyPr>
          <a:lstStyle/>
          <a:p>
            <a:pPr marL="0" indent="0">
              <a:buNone/>
            </a:pPr>
            <a:r>
              <a:rPr lang="en-GB" b="1" dirty="0"/>
              <a:t>Question frameworks – Your turn</a:t>
            </a:r>
          </a:p>
          <a:p>
            <a:r>
              <a:rPr lang="en-GB" dirty="0"/>
              <a:t>What is the impact of flooding on abundance of trout in Chilean rivers?</a:t>
            </a:r>
          </a:p>
          <a:p>
            <a:pPr marL="0" indent="0">
              <a:buNone/>
            </a:pPr>
            <a:endParaRPr lang="en-GB" b="1" dirty="0"/>
          </a:p>
          <a:p>
            <a:pPr marL="0" indent="0">
              <a:buNone/>
            </a:pP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graphicFrame>
        <p:nvGraphicFramePr>
          <p:cNvPr id="5" name="Table 5">
            <a:extLst>
              <a:ext uri="{FF2B5EF4-FFF2-40B4-BE49-F238E27FC236}">
                <a16:creationId xmlns:a16="http://schemas.microsoft.com/office/drawing/2014/main" id="{1C7B792B-685D-E086-4133-CE02CB1DD7A4}"/>
              </a:ext>
            </a:extLst>
          </p:cNvPr>
          <p:cNvGraphicFramePr>
            <a:graphicFrameLocks noGrp="1"/>
          </p:cNvGraphicFramePr>
          <p:nvPr/>
        </p:nvGraphicFramePr>
        <p:xfrm>
          <a:off x="838200" y="3954780"/>
          <a:ext cx="10294620" cy="741680"/>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val="1063867069"/>
                    </a:ext>
                  </a:extLst>
                </a:gridCol>
                <a:gridCol w="2573655">
                  <a:extLst>
                    <a:ext uri="{9D8B030D-6E8A-4147-A177-3AD203B41FA5}">
                      <a16:colId xmlns:a16="http://schemas.microsoft.com/office/drawing/2014/main" val="1276708919"/>
                    </a:ext>
                  </a:extLst>
                </a:gridCol>
                <a:gridCol w="2573655">
                  <a:extLst>
                    <a:ext uri="{9D8B030D-6E8A-4147-A177-3AD203B41FA5}">
                      <a16:colId xmlns:a16="http://schemas.microsoft.com/office/drawing/2014/main" val="3390321533"/>
                    </a:ext>
                  </a:extLst>
                </a:gridCol>
                <a:gridCol w="2573655">
                  <a:extLst>
                    <a:ext uri="{9D8B030D-6E8A-4147-A177-3AD203B41FA5}">
                      <a16:colId xmlns:a16="http://schemas.microsoft.com/office/drawing/2014/main" val="2180535971"/>
                    </a:ext>
                  </a:extLst>
                </a:gridCol>
              </a:tblGrid>
              <a:tr h="370840">
                <a:tc>
                  <a:txBody>
                    <a:bodyPr/>
                    <a:lstStyle/>
                    <a:p>
                      <a:r>
                        <a:rPr lang="en-GB" dirty="0"/>
                        <a:t>Population</a:t>
                      </a:r>
                    </a:p>
                  </a:txBody>
                  <a:tcPr/>
                </a:tc>
                <a:tc>
                  <a:txBody>
                    <a:bodyPr/>
                    <a:lstStyle/>
                    <a:p>
                      <a:r>
                        <a:rPr lang="en-GB" dirty="0"/>
                        <a:t>Intervention/Exposure</a:t>
                      </a:r>
                    </a:p>
                  </a:txBody>
                  <a:tcPr/>
                </a:tc>
                <a:tc>
                  <a:txBody>
                    <a:bodyPr/>
                    <a:lstStyle/>
                    <a:p>
                      <a:r>
                        <a:rPr lang="en-GB" dirty="0"/>
                        <a:t>Comparator</a:t>
                      </a:r>
                    </a:p>
                  </a:txBody>
                  <a:tcPr/>
                </a:tc>
                <a:tc>
                  <a:txBody>
                    <a:bodyPr/>
                    <a:lstStyle/>
                    <a:p>
                      <a:r>
                        <a:rPr lang="en-GB" dirty="0"/>
                        <a:t>Outcome</a:t>
                      </a:r>
                    </a:p>
                  </a:txBody>
                  <a:tcPr/>
                </a:tc>
                <a:extLst>
                  <a:ext uri="{0D108BD9-81ED-4DB2-BD59-A6C34878D82A}">
                    <a16:rowId xmlns:a16="http://schemas.microsoft.com/office/drawing/2014/main" val="213435763"/>
                  </a:ext>
                </a:extLst>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160277894"/>
                  </a:ext>
                </a:extLst>
              </a:tr>
            </a:tbl>
          </a:graphicData>
        </a:graphic>
      </p:graphicFrame>
      <p:graphicFrame>
        <p:nvGraphicFramePr>
          <p:cNvPr id="3" name="Table 5">
            <a:extLst>
              <a:ext uri="{FF2B5EF4-FFF2-40B4-BE49-F238E27FC236}">
                <a16:creationId xmlns:a16="http://schemas.microsoft.com/office/drawing/2014/main" id="{6D9D23BA-2916-9C24-9AC3-7474C1B52C77}"/>
              </a:ext>
            </a:extLst>
          </p:cNvPr>
          <p:cNvGraphicFramePr>
            <a:graphicFrameLocks noGrp="1"/>
          </p:cNvGraphicFramePr>
          <p:nvPr>
            <p:extLst>
              <p:ext uri="{D42A27DB-BD31-4B8C-83A1-F6EECF244321}">
                <p14:modId xmlns:p14="http://schemas.microsoft.com/office/powerpoint/2010/main" val="2184106905"/>
              </p:ext>
            </p:extLst>
          </p:nvPr>
        </p:nvGraphicFramePr>
        <p:xfrm>
          <a:off x="838200" y="3954780"/>
          <a:ext cx="10294620" cy="1285240"/>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val="1063867069"/>
                    </a:ext>
                  </a:extLst>
                </a:gridCol>
                <a:gridCol w="2573655">
                  <a:extLst>
                    <a:ext uri="{9D8B030D-6E8A-4147-A177-3AD203B41FA5}">
                      <a16:colId xmlns:a16="http://schemas.microsoft.com/office/drawing/2014/main" val="1276708919"/>
                    </a:ext>
                  </a:extLst>
                </a:gridCol>
                <a:gridCol w="2573655">
                  <a:extLst>
                    <a:ext uri="{9D8B030D-6E8A-4147-A177-3AD203B41FA5}">
                      <a16:colId xmlns:a16="http://schemas.microsoft.com/office/drawing/2014/main" val="3390321533"/>
                    </a:ext>
                  </a:extLst>
                </a:gridCol>
                <a:gridCol w="2573655">
                  <a:extLst>
                    <a:ext uri="{9D8B030D-6E8A-4147-A177-3AD203B41FA5}">
                      <a16:colId xmlns:a16="http://schemas.microsoft.com/office/drawing/2014/main" val="2180535971"/>
                    </a:ext>
                  </a:extLst>
                </a:gridCol>
              </a:tblGrid>
              <a:tr h="370840">
                <a:tc>
                  <a:txBody>
                    <a:bodyPr/>
                    <a:lstStyle/>
                    <a:p>
                      <a:r>
                        <a:rPr lang="en-GB" dirty="0"/>
                        <a:t>Population</a:t>
                      </a:r>
                    </a:p>
                  </a:txBody>
                  <a:tcPr/>
                </a:tc>
                <a:tc>
                  <a:txBody>
                    <a:bodyPr/>
                    <a:lstStyle/>
                    <a:p>
                      <a:r>
                        <a:rPr lang="en-GB" dirty="0"/>
                        <a:t>Exposure</a:t>
                      </a:r>
                    </a:p>
                  </a:txBody>
                  <a:tcPr/>
                </a:tc>
                <a:tc>
                  <a:txBody>
                    <a:bodyPr/>
                    <a:lstStyle/>
                    <a:p>
                      <a:r>
                        <a:rPr lang="en-GB" dirty="0"/>
                        <a:t>Comparator</a:t>
                      </a:r>
                    </a:p>
                  </a:txBody>
                  <a:tcPr/>
                </a:tc>
                <a:tc>
                  <a:txBody>
                    <a:bodyPr/>
                    <a:lstStyle/>
                    <a:p>
                      <a:r>
                        <a:rPr lang="en-GB" dirty="0"/>
                        <a:t>Outcome</a:t>
                      </a:r>
                    </a:p>
                  </a:txBody>
                  <a:tcPr/>
                </a:tc>
                <a:extLst>
                  <a:ext uri="{0D108BD9-81ED-4DB2-BD59-A6C34878D82A}">
                    <a16:rowId xmlns:a16="http://schemas.microsoft.com/office/drawing/2014/main" val="213435763"/>
                  </a:ext>
                </a:extLst>
              </a:tr>
              <a:tr h="370840">
                <a:tc>
                  <a:txBody>
                    <a:bodyPr/>
                    <a:lstStyle/>
                    <a:p>
                      <a:r>
                        <a:rPr lang="en-GB" dirty="0"/>
                        <a:t>Rivers in Chile containing trout</a:t>
                      </a:r>
                    </a:p>
                  </a:txBody>
                  <a:tcPr/>
                </a:tc>
                <a:tc>
                  <a:txBody>
                    <a:bodyPr/>
                    <a:lstStyle/>
                    <a:p>
                      <a:r>
                        <a:rPr lang="en-GB" dirty="0"/>
                        <a:t>Flooding</a:t>
                      </a:r>
                    </a:p>
                  </a:txBody>
                  <a:tcPr/>
                </a:tc>
                <a:tc>
                  <a:txBody>
                    <a:bodyPr/>
                    <a:lstStyle/>
                    <a:p>
                      <a:r>
                        <a:rPr lang="en-GB" dirty="0"/>
                        <a:t>Periods with less flooding or rivers with less flooding</a:t>
                      </a:r>
                    </a:p>
                  </a:txBody>
                  <a:tcPr/>
                </a:tc>
                <a:tc>
                  <a:txBody>
                    <a:bodyPr/>
                    <a:lstStyle/>
                    <a:p>
                      <a:r>
                        <a:rPr lang="en-GB" dirty="0"/>
                        <a:t>Trout abundance</a:t>
                      </a:r>
                    </a:p>
                  </a:txBody>
                  <a:tcPr/>
                </a:tc>
                <a:extLst>
                  <a:ext uri="{0D108BD9-81ED-4DB2-BD59-A6C34878D82A}">
                    <a16:rowId xmlns:a16="http://schemas.microsoft.com/office/drawing/2014/main" val="3160277894"/>
                  </a:ext>
                </a:extLst>
              </a:tr>
            </a:tbl>
          </a:graphicData>
        </a:graphic>
      </p:graphicFrame>
    </p:spTree>
    <p:extLst>
      <p:ext uri="{BB962C8B-B14F-4D97-AF65-F5344CB8AC3E}">
        <p14:creationId xmlns:p14="http://schemas.microsoft.com/office/powerpoint/2010/main" val="209517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a:bodyPr>
          <a:lstStyle/>
          <a:p>
            <a:r>
              <a:rPr lang="en-US" dirty="0"/>
              <a:t> </a:t>
            </a:r>
            <a:r>
              <a:rPr lang="en-US" b="1" i="0" dirty="0">
                <a:solidFill>
                  <a:srgbClr val="374151"/>
                </a:solidFill>
                <a:effectLst/>
                <a:latin typeface="Söhne"/>
              </a:rPr>
              <a:t>1. An Introduction to Evidence- Informed Decision Making</a:t>
            </a:r>
            <a:br>
              <a:rPr lang="en-US" dirty="0"/>
            </a:br>
            <a:endParaRPr lang="en-GB" dirty="0"/>
          </a:p>
        </p:txBody>
      </p:sp>
      <p:sp>
        <p:nvSpPr>
          <p:cNvPr id="6" name="Text Placeholder 5">
            <a:extLst>
              <a:ext uri="{FF2B5EF4-FFF2-40B4-BE49-F238E27FC236}">
                <a16:creationId xmlns:a16="http://schemas.microsoft.com/office/drawing/2014/main" id="{3421A762-22B1-0638-0E7E-AA04E23A3B2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76883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1.10 What is Evidence-Informed Decision Making?</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idx="1"/>
          </p:nvPr>
        </p:nvSpPr>
        <p:spPr>
          <a:xfrm>
            <a:off x="838200" y="1825625"/>
            <a:ext cx="10515600" cy="1671955"/>
          </a:xfrm>
        </p:spPr>
        <p:txBody>
          <a:bodyPr>
            <a:normAutofit/>
          </a:bodyPr>
          <a:lstStyle/>
          <a:p>
            <a:pPr marL="0" indent="0">
              <a:buNone/>
            </a:pPr>
            <a:r>
              <a:rPr lang="en-GB" b="1" dirty="0"/>
              <a:t>Question frameworks – Your question?</a:t>
            </a:r>
          </a:p>
          <a:p>
            <a:pPr marL="0" indent="0">
              <a:buNone/>
            </a:pPr>
            <a:endParaRPr lang="en-GB" b="1" dirty="0"/>
          </a:p>
          <a:p>
            <a:pPr marL="457200" lvl="1" indent="0">
              <a:buNone/>
            </a:pPr>
            <a:endParaRPr lang="en-GB" b="1" dirty="0">
              <a:solidFill>
                <a:srgbClr val="00B0F0"/>
              </a:solidFill>
            </a:endParaRPr>
          </a:p>
          <a:p>
            <a:endParaRPr lang="en-GB" b="1" dirty="0">
              <a:solidFill>
                <a:schemeClr val="accent4">
                  <a:lumMod val="60000"/>
                  <a:lumOff val="40000"/>
                </a:schemeClr>
              </a:solidFill>
            </a:endParaRPr>
          </a:p>
        </p:txBody>
      </p:sp>
      <p:graphicFrame>
        <p:nvGraphicFramePr>
          <p:cNvPr id="5" name="Table 5">
            <a:extLst>
              <a:ext uri="{FF2B5EF4-FFF2-40B4-BE49-F238E27FC236}">
                <a16:creationId xmlns:a16="http://schemas.microsoft.com/office/drawing/2014/main" id="{1C7B792B-685D-E086-4133-CE02CB1DD7A4}"/>
              </a:ext>
            </a:extLst>
          </p:cNvPr>
          <p:cNvGraphicFramePr>
            <a:graphicFrameLocks noGrp="1"/>
          </p:cNvGraphicFramePr>
          <p:nvPr/>
        </p:nvGraphicFramePr>
        <p:xfrm>
          <a:off x="838200" y="3954780"/>
          <a:ext cx="10294620" cy="741680"/>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val="1063867069"/>
                    </a:ext>
                  </a:extLst>
                </a:gridCol>
                <a:gridCol w="2573655">
                  <a:extLst>
                    <a:ext uri="{9D8B030D-6E8A-4147-A177-3AD203B41FA5}">
                      <a16:colId xmlns:a16="http://schemas.microsoft.com/office/drawing/2014/main" val="1276708919"/>
                    </a:ext>
                  </a:extLst>
                </a:gridCol>
                <a:gridCol w="2573655">
                  <a:extLst>
                    <a:ext uri="{9D8B030D-6E8A-4147-A177-3AD203B41FA5}">
                      <a16:colId xmlns:a16="http://schemas.microsoft.com/office/drawing/2014/main" val="3390321533"/>
                    </a:ext>
                  </a:extLst>
                </a:gridCol>
                <a:gridCol w="2573655">
                  <a:extLst>
                    <a:ext uri="{9D8B030D-6E8A-4147-A177-3AD203B41FA5}">
                      <a16:colId xmlns:a16="http://schemas.microsoft.com/office/drawing/2014/main" val="2180535971"/>
                    </a:ext>
                  </a:extLst>
                </a:gridCol>
              </a:tblGrid>
              <a:tr h="370840">
                <a:tc>
                  <a:txBody>
                    <a:bodyPr/>
                    <a:lstStyle/>
                    <a:p>
                      <a:r>
                        <a:rPr lang="en-GB" dirty="0"/>
                        <a:t>Population</a:t>
                      </a:r>
                    </a:p>
                  </a:txBody>
                  <a:tcPr/>
                </a:tc>
                <a:tc>
                  <a:txBody>
                    <a:bodyPr/>
                    <a:lstStyle/>
                    <a:p>
                      <a:r>
                        <a:rPr lang="en-GB" dirty="0"/>
                        <a:t>Intervention/Exposure</a:t>
                      </a:r>
                    </a:p>
                  </a:txBody>
                  <a:tcPr/>
                </a:tc>
                <a:tc>
                  <a:txBody>
                    <a:bodyPr/>
                    <a:lstStyle/>
                    <a:p>
                      <a:r>
                        <a:rPr lang="en-GB" dirty="0"/>
                        <a:t>Comparator</a:t>
                      </a:r>
                    </a:p>
                  </a:txBody>
                  <a:tcPr/>
                </a:tc>
                <a:tc>
                  <a:txBody>
                    <a:bodyPr/>
                    <a:lstStyle/>
                    <a:p>
                      <a:r>
                        <a:rPr lang="en-GB" dirty="0"/>
                        <a:t>Outcome</a:t>
                      </a:r>
                    </a:p>
                  </a:txBody>
                  <a:tcPr/>
                </a:tc>
                <a:extLst>
                  <a:ext uri="{0D108BD9-81ED-4DB2-BD59-A6C34878D82A}">
                    <a16:rowId xmlns:a16="http://schemas.microsoft.com/office/drawing/2014/main" val="213435763"/>
                  </a:ext>
                </a:extLst>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160277894"/>
                  </a:ext>
                </a:extLst>
              </a:tr>
            </a:tbl>
          </a:graphicData>
        </a:graphic>
      </p:graphicFrame>
    </p:spTree>
    <p:extLst>
      <p:ext uri="{BB962C8B-B14F-4D97-AF65-F5344CB8AC3E}">
        <p14:creationId xmlns:p14="http://schemas.microsoft.com/office/powerpoint/2010/main" val="1449310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 Different Types of Evidence</a:t>
            </a:r>
            <a:endParaRPr lang="en-GB" dirty="0"/>
          </a:p>
        </p:txBody>
      </p:sp>
      <p:sp>
        <p:nvSpPr>
          <p:cNvPr id="4" name="Text Placeholder 3">
            <a:extLst>
              <a:ext uri="{FF2B5EF4-FFF2-40B4-BE49-F238E27FC236}">
                <a16:creationId xmlns:a16="http://schemas.microsoft.com/office/drawing/2014/main" id="{E152E299-BB2B-9D9B-88A3-AA8DD34C132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547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 Different Types of Evidence</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a:bodyPr>
          <a:lstStyle/>
          <a:p>
            <a:pPr algn="l">
              <a:buFont typeface="Arial" panose="020B0604020202020204" pitchFamily="34" charset="0"/>
              <a:buChar char="•"/>
            </a:pPr>
            <a:r>
              <a:rPr lang="en-US" sz="3600" b="0" i="0" dirty="0">
                <a:solidFill>
                  <a:srgbClr val="374151"/>
                </a:solidFill>
                <a:effectLst/>
                <a:latin typeface="Söhne"/>
              </a:rPr>
              <a:t>What is “evidence”?</a:t>
            </a:r>
          </a:p>
          <a:p>
            <a:pPr lvl="1"/>
            <a:r>
              <a:rPr lang="en-US" sz="2800" dirty="0">
                <a:solidFill>
                  <a:srgbClr val="374151"/>
                </a:solidFill>
                <a:latin typeface="Söhne"/>
              </a:rPr>
              <a:t>What is “knowledge”?</a:t>
            </a:r>
          </a:p>
          <a:p>
            <a:pPr lvl="1"/>
            <a:r>
              <a:rPr lang="en-US" dirty="0">
                <a:solidFill>
                  <a:srgbClr val="374151"/>
                </a:solidFill>
                <a:latin typeface="Söhne"/>
              </a:rPr>
              <a:t>What is “opinion”?</a:t>
            </a:r>
          </a:p>
          <a:p>
            <a:pPr lvl="1"/>
            <a:r>
              <a:rPr lang="en-US" sz="2000" b="0" i="0" dirty="0">
                <a:solidFill>
                  <a:srgbClr val="374151"/>
                </a:solidFill>
                <a:effectLst/>
                <a:latin typeface="Söhne"/>
              </a:rPr>
              <a:t>What is… </a:t>
            </a:r>
          </a:p>
          <a:p>
            <a:pPr lvl="1"/>
            <a:r>
              <a:rPr lang="en-US" sz="1800" b="0" i="0" dirty="0">
                <a:solidFill>
                  <a:srgbClr val="374151"/>
                </a:solidFill>
                <a:effectLst/>
                <a:latin typeface="Söhne"/>
              </a:rPr>
              <a:t>What…</a:t>
            </a:r>
          </a:p>
        </p:txBody>
      </p:sp>
      <p:pic>
        <p:nvPicPr>
          <p:cNvPr id="5" name="Picture 4" descr="A statue of a child and a rabbit&#10;&#10;Description automatically generated">
            <a:extLst>
              <a:ext uri="{FF2B5EF4-FFF2-40B4-BE49-F238E27FC236}">
                <a16:creationId xmlns:a16="http://schemas.microsoft.com/office/drawing/2014/main" id="{248FF8B7-F47D-67B7-2D5F-EA4A419318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52392" y="1690688"/>
            <a:ext cx="6300468" cy="4725351"/>
          </a:xfrm>
          <a:prstGeom prst="rect">
            <a:avLst/>
          </a:prstGeom>
        </p:spPr>
      </p:pic>
      <p:sp>
        <p:nvSpPr>
          <p:cNvPr id="6" name="TextBox 5">
            <a:extLst>
              <a:ext uri="{FF2B5EF4-FFF2-40B4-BE49-F238E27FC236}">
                <a16:creationId xmlns:a16="http://schemas.microsoft.com/office/drawing/2014/main" id="{17508EF7-3019-5A67-1EF9-C5508BEA5312}"/>
              </a:ext>
            </a:extLst>
          </p:cNvPr>
          <p:cNvSpPr txBox="1"/>
          <p:nvPr/>
        </p:nvSpPr>
        <p:spPr>
          <a:xfrm>
            <a:off x="1524000" y="6858000"/>
            <a:ext cx="9144000" cy="230832"/>
          </a:xfrm>
          <a:prstGeom prst="rect">
            <a:avLst/>
          </a:prstGeom>
          <a:noFill/>
        </p:spPr>
        <p:txBody>
          <a:bodyPr wrap="square" rtlCol="0">
            <a:spAutoFit/>
          </a:bodyPr>
          <a:lstStyle/>
          <a:p>
            <a:r>
              <a:rPr lang="en-GB" sz="900">
                <a:hlinkClick r:id="rId3" tooltip="https://www.writerightwords.com/down-the-rabbit-hole/"/>
              </a:rPr>
              <a:t>This Photo</a:t>
            </a:r>
            <a:r>
              <a:rPr lang="en-GB" sz="900"/>
              <a:t> by Unknown Author is licensed under </a:t>
            </a:r>
            <a:r>
              <a:rPr lang="en-GB" sz="900">
                <a:hlinkClick r:id="rId4" tooltip="https://creativecommons.org/licenses/by-nc-sa/3.0/"/>
              </a:rPr>
              <a:t>CC BY-SA-NC</a:t>
            </a:r>
            <a:endParaRPr lang="en-GB" sz="900"/>
          </a:p>
        </p:txBody>
      </p:sp>
    </p:spTree>
    <p:extLst>
      <p:ext uri="{BB962C8B-B14F-4D97-AF65-F5344CB8AC3E}">
        <p14:creationId xmlns:p14="http://schemas.microsoft.com/office/powerpoint/2010/main" val="3726820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2.1 Different Types of Evidence</a:t>
            </a:r>
            <a:endParaRPr lang="en-GB" dirty="0"/>
          </a:p>
        </p:txBody>
      </p:sp>
      <p:sp>
        <p:nvSpPr>
          <p:cNvPr id="4" name="Text Placeholder 3">
            <a:extLst>
              <a:ext uri="{FF2B5EF4-FFF2-40B4-BE49-F238E27FC236}">
                <a16:creationId xmlns:a16="http://schemas.microsoft.com/office/drawing/2014/main" id="{1C997460-05AA-7FC5-EBD0-7D6318C10E58}"/>
              </a:ext>
            </a:extLst>
          </p:cNvPr>
          <p:cNvSpPr>
            <a:spLocks noGrp="1"/>
          </p:cNvSpPr>
          <p:nvPr>
            <p:ph type="body" idx="1"/>
          </p:nvPr>
        </p:nvSpPr>
        <p:spPr>
          <a:xfrm>
            <a:off x="839788" y="1463041"/>
            <a:ext cx="5157787" cy="662940"/>
          </a:xfrm>
        </p:spPr>
        <p:txBody>
          <a:bodyPr>
            <a:normAutofit fontScale="40000" lnSpcReduction="20000"/>
          </a:bodyPr>
          <a:lstStyle/>
          <a:p>
            <a:r>
              <a:rPr lang="en-US" b="0" i="0" dirty="0">
                <a:solidFill>
                  <a:srgbClr val="333333"/>
                </a:solidFill>
                <a:effectLst/>
                <a:latin typeface="Noto Sans" panose="020B0502040504020204" pitchFamily="34" charset="0"/>
              </a:rPr>
              <a:t>Adams, W.M. &amp; Sandbrook, C. (2013) Conservation, evidence and policy. Oryx, 47, 329–335.</a:t>
            </a:r>
            <a:endParaRPr lang="en-GB" dirty="0"/>
          </a:p>
        </p:txBody>
      </p:sp>
      <p:sp>
        <p:nvSpPr>
          <p:cNvPr id="7" name="Content Placeholder 6">
            <a:extLst>
              <a:ext uri="{FF2B5EF4-FFF2-40B4-BE49-F238E27FC236}">
                <a16:creationId xmlns:a16="http://schemas.microsoft.com/office/drawing/2014/main" id="{98D052B6-459B-C77D-EB69-A30857D043DA}"/>
              </a:ext>
            </a:extLst>
          </p:cNvPr>
          <p:cNvSpPr>
            <a:spLocks noGrp="1"/>
          </p:cNvSpPr>
          <p:nvPr>
            <p:ph sz="half" idx="2"/>
          </p:nvPr>
        </p:nvSpPr>
        <p:spPr>
          <a:xfrm>
            <a:off x="839788" y="2125980"/>
            <a:ext cx="5157787" cy="4063683"/>
          </a:xfrm>
        </p:spPr>
        <p:txBody>
          <a:bodyPr>
            <a:normAutofit/>
          </a:bodyPr>
          <a:lstStyle/>
          <a:p>
            <a:r>
              <a:rPr lang="en-GB" i="0" dirty="0">
                <a:solidFill>
                  <a:srgbClr val="333333"/>
                </a:solidFill>
                <a:effectLst/>
              </a:rPr>
              <a:t>What counts as evidence?</a:t>
            </a:r>
          </a:p>
          <a:p>
            <a:pPr lvl="1"/>
            <a:r>
              <a:rPr lang="en-GB" i="1" dirty="0">
                <a:solidFill>
                  <a:srgbClr val="FF0000"/>
                </a:solidFill>
              </a:rPr>
              <a:t>Overly focused on quantitative data</a:t>
            </a:r>
          </a:p>
        </p:txBody>
      </p:sp>
      <p:sp>
        <p:nvSpPr>
          <p:cNvPr id="8" name="Text Placeholder 7">
            <a:extLst>
              <a:ext uri="{FF2B5EF4-FFF2-40B4-BE49-F238E27FC236}">
                <a16:creationId xmlns:a16="http://schemas.microsoft.com/office/drawing/2014/main" id="{406EA4C9-C3B2-0629-1917-61BE445069D7}"/>
              </a:ext>
            </a:extLst>
          </p:cNvPr>
          <p:cNvSpPr>
            <a:spLocks noGrp="1"/>
          </p:cNvSpPr>
          <p:nvPr>
            <p:ph type="body" sz="quarter" idx="3"/>
          </p:nvPr>
        </p:nvSpPr>
        <p:spPr>
          <a:xfrm>
            <a:off x="6172200" y="1681163"/>
            <a:ext cx="5183188" cy="444817"/>
          </a:xfrm>
        </p:spPr>
        <p:txBody>
          <a:bodyPr>
            <a:normAutofit fontScale="40000" lnSpcReduction="20000"/>
          </a:bodyPr>
          <a:lstStyle/>
          <a:p>
            <a:r>
              <a:rPr lang="en-US" b="0" i="0" dirty="0">
                <a:solidFill>
                  <a:srgbClr val="181817"/>
                </a:solidFill>
                <a:effectLst/>
                <a:latin typeface="noto sans" panose="020B0502040504020204" pitchFamily="34" charset="0"/>
              </a:rPr>
              <a:t>Haddaway, N., &amp; Pullin, A. (2013). Evidence-based conservation and evidence-informed policy: A response to Adams &amp; Sandbrook. </a:t>
            </a:r>
            <a:r>
              <a:rPr lang="en-US" b="0" i="1" dirty="0">
                <a:solidFill>
                  <a:srgbClr val="181817"/>
                </a:solidFill>
                <a:effectLst/>
                <a:latin typeface="noto sans" panose="020B0502040504020204" pitchFamily="34" charset="0"/>
              </a:rPr>
              <a:t>Oryx,</a:t>
            </a:r>
            <a:r>
              <a:rPr lang="en-US" b="0" i="0" dirty="0">
                <a:solidFill>
                  <a:srgbClr val="181817"/>
                </a:solidFill>
                <a:effectLst/>
                <a:latin typeface="noto sans" panose="020B0502040504020204" pitchFamily="34" charset="0"/>
              </a:rPr>
              <a:t> </a:t>
            </a:r>
            <a:r>
              <a:rPr lang="en-US" b="0" i="1" dirty="0">
                <a:solidFill>
                  <a:srgbClr val="181817"/>
                </a:solidFill>
                <a:effectLst/>
                <a:latin typeface="noto sans" panose="020B0502040504020204" pitchFamily="34" charset="0"/>
              </a:rPr>
              <a:t>47</a:t>
            </a:r>
            <a:r>
              <a:rPr lang="en-US" b="0" i="0" dirty="0">
                <a:solidFill>
                  <a:srgbClr val="181817"/>
                </a:solidFill>
                <a:effectLst/>
                <a:latin typeface="noto sans" panose="020B0502040504020204" pitchFamily="34" charset="0"/>
              </a:rPr>
              <a:t>(3), 336-338. </a:t>
            </a:r>
            <a:endParaRPr lang="en-GB" dirty="0"/>
          </a:p>
        </p:txBody>
      </p:sp>
      <p:sp>
        <p:nvSpPr>
          <p:cNvPr id="9" name="Content Placeholder 8">
            <a:extLst>
              <a:ext uri="{FF2B5EF4-FFF2-40B4-BE49-F238E27FC236}">
                <a16:creationId xmlns:a16="http://schemas.microsoft.com/office/drawing/2014/main" id="{5CC09FB6-0127-3D37-02FB-38966BD63101}"/>
              </a:ext>
            </a:extLst>
          </p:cNvPr>
          <p:cNvSpPr>
            <a:spLocks noGrp="1"/>
          </p:cNvSpPr>
          <p:nvPr>
            <p:ph sz="quarter" idx="4"/>
          </p:nvPr>
        </p:nvSpPr>
        <p:spPr>
          <a:xfrm>
            <a:off x="6172200" y="2125980"/>
            <a:ext cx="5183188" cy="4063683"/>
          </a:xfrm>
        </p:spPr>
        <p:txBody>
          <a:bodyPr>
            <a:normAutofit/>
          </a:bodyPr>
          <a:lstStyle/>
          <a:p>
            <a:r>
              <a:rPr lang="en-GB" i="0" dirty="0">
                <a:solidFill>
                  <a:srgbClr val="333333"/>
                </a:solidFill>
                <a:effectLst/>
              </a:rPr>
              <a:t>What counts as evidence?</a:t>
            </a:r>
          </a:p>
          <a:p>
            <a:pPr lvl="1"/>
            <a:r>
              <a:rPr lang="en-US" i="1" dirty="0">
                <a:solidFill>
                  <a:schemeClr val="accent6">
                    <a:lumMod val="75000"/>
                  </a:schemeClr>
                </a:solidFill>
              </a:rPr>
              <a:t>“…in general any evidence can count, qualitative or quantitative. In our view what matters is fitness for purpose; what form of evidence is relevant for the question being addressed?”</a:t>
            </a:r>
          </a:p>
        </p:txBody>
      </p:sp>
    </p:spTree>
    <p:extLst>
      <p:ext uri="{BB962C8B-B14F-4D97-AF65-F5344CB8AC3E}">
        <p14:creationId xmlns:p14="http://schemas.microsoft.com/office/powerpoint/2010/main" val="581840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2.1 Different Types of Evidence</a:t>
            </a:r>
            <a:endParaRPr lang="en-GB" dirty="0"/>
          </a:p>
        </p:txBody>
      </p:sp>
      <p:sp>
        <p:nvSpPr>
          <p:cNvPr id="4" name="Text Placeholder 3">
            <a:extLst>
              <a:ext uri="{FF2B5EF4-FFF2-40B4-BE49-F238E27FC236}">
                <a16:creationId xmlns:a16="http://schemas.microsoft.com/office/drawing/2014/main" id="{1C997460-05AA-7FC5-EBD0-7D6318C10E58}"/>
              </a:ext>
            </a:extLst>
          </p:cNvPr>
          <p:cNvSpPr>
            <a:spLocks noGrp="1"/>
          </p:cNvSpPr>
          <p:nvPr>
            <p:ph type="body" idx="1"/>
          </p:nvPr>
        </p:nvSpPr>
        <p:spPr>
          <a:xfrm>
            <a:off x="839788" y="1463041"/>
            <a:ext cx="5157787" cy="662940"/>
          </a:xfrm>
        </p:spPr>
        <p:txBody>
          <a:bodyPr>
            <a:normAutofit fontScale="40000" lnSpcReduction="20000"/>
          </a:bodyPr>
          <a:lstStyle/>
          <a:p>
            <a:r>
              <a:rPr lang="en-US" b="0" i="0" dirty="0">
                <a:solidFill>
                  <a:srgbClr val="333333"/>
                </a:solidFill>
                <a:effectLst/>
                <a:latin typeface="Noto Sans" panose="020B0502040504020204" pitchFamily="34" charset="0"/>
              </a:rPr>
              <a:t>Adams, W.M. &amp; Sandbrook, C. (2013) Conservation, evidence and policy. Oryx, 47, 329–335.</a:t>
            </a:r>
            <a:endParaRPr lang="en-GB" dirty="0"/>
          </a:p>
        </p:txBody>
      </p:sp>
      <p:sp>
        <p:nvSpPr>
          <p:cNvPr id="7" name="Content Placeholder 6">
            <a:extLst>
              <a:ext uri="{FF2B5EF4-FFF2-40B4-BE49-F238E27FC236}">
                <a16:creationId xmlns:a16="http://schemas.microsoft.com/office/drawing/2014/main" id="{98D052B6-459B-C77D-EB69-A30857D043DA}"/>
              </a:ext>
            </a:extLst>
          </p:cNvPr>
          <p:cNvSpPr>
            <a:spLocks noGrp="1"/>
          </p:cNvSpPr>
          <p:nvPr>
            <p:ph sz="half" idx="2"/>
          </p:nvPr>
        </p:nvSpPr>
        <p:spPr>
          <a:xfrm>
            <a:off x="839788" y="2125980"/>
            <a:ext cx="5157787" cy="4063683"/>
          </a:xfrm>
        </p:spPr>
        <p:txBody>
          <a:bodyPr>
            <a:normAutofit/>
          </a:bodyPr>
          <a:lstStyle/>
          <a:p>
            <a:r>
              <a:rPr lang="en-GB" i="0" dirty="0">
                <a:solidFill>
                  <a:srgbClr val="333333"/>
                </a:solidFill>
                <a:effectLst/>
              </a:rPr>
              <a:t>What counts as evidence?</a:t>
            </a:r>
          </a:p>
          <a:p>
            <a:pPr lvl="1"/>
            <a:r>
              <a:rPr lang="en-US" i="1" dirty="0">
                <a:solidFill>
                  <a:srgbClr val="FF0000"/>
                </a:solidFill>
              </a:rPr>
              <a:t>“…</a:t>
            </a:r>
            <a:r>
              <a:rPr lang="en-US" b="0" i="1" dirty="0">
                <a:solidFill>
                  <a:srgbClr val="FF0000"/>
                </a:solidFill>
                <a:effectLst/>
              </a:rPr>
              <a:t>it is important to note that the formal research literature is not always correct, even when ideas are widely shared”</a:t>
            </a:r>
          </a:p>
          <a:p>
            <a:pPr marL="0" indent="0">
              <a:buNone/>
            </a:pPr>
            <a:endParaRPr lang="en-GB" dirty="0"/>
          </a:p>
        </p:txBody>
      </p:sp>
      <p:sp>
        <p:nvSpPr>
          <p:cNvPr id="8" name="Text Placeholder 7">
            <a:extLst>
              <a:ext uri="{FF2B5EF4-FFF2-40B4-BE49-F238E27FC236}">
                <a16:creationId xmlns:a16="http://schemas.microsoft.com/office/drawing/2014/main" id="{406EA4C9-C3B2-0629-1917-61BE445069D7}"/>
              </a:ext>
            </a:extLst>
          </p:cNvPr>
          <p:cNvSpPr>
            <a:spLocks noGrp="1"/>
          </p:cNvSpPr>
          <p:nvPr>
            <p:ph type="body" sz="quarter" idx="3"/>
          </p:nvPr>
        </p:nvSpPr>
        <p:spPr>
          <a:xfrm>
            <a:off x="6172200" y="1681163"/>
            <a:ext cx="5183188" cy="444817"/>
          </a:xfrm>
        </p:spPr>
        <p:txBody>
          <a:bodyPr>
            <a:normAutofit fontScale="40000" lnSpcReduction="20000"/>
          </a:bodyPr>
          <a:lstStyle/>
          <a:p>
            <a:r>
              <a:rPr lang="en-US" b="0" i="0" dirty="0">
                <a:solidFill>
                  <a:srgbClr val="181817"/>
                </a:solidFill>
                <a:effectLst/>
                <a:latin typeface="noto sans" panose="020B0502040504020204" pitchFamily="34" charset="0"/>
              </a:rPr>
              <a:t>Haddaway, N., &amp; Pullin, A. (2013). Evidence-based conservation and evidence-informed policy: A response to Adams &amp; Sandbrook. </a:t>
            </a:r>
            <a:r>
              <a:rPr lang="en-US" b="0" i="1" dirty="0">
                <a:solidFill>
                  <a:srgbClr val="181817"/>
                </a:solidFill>
                <a:effectLst/>
                <a:latin typeface="noto sans" panose="020B0502040504020204" pitchFamily="34" charset="0"/>
              </a:rPr>
              <a:t>Oryx,</a:t>
            </a:r>
            <a:r>
              <a:rPr lang="en-US" b="0" i="0" dirty="0">
                <a:solidFill>
                  <a:srgbClr val="181817"/>
                </a:solidFill>
                <a:effectLst/>
                <a:latin typeface="noto sans" panose="020B0502040504020204" pitchFamily="34" charset="0"/>
              </a:rPr>
              <a:t> </a:t>
            </a:r>
            <a:r>
              <a:rPr lang="en-US" b="0" i="1" dirty="0">
                <a:solidFill>
                  <a:srgbClr val="181817"/>
                </a:solidFill>
                <a:effectLst/>
                <a:latin typeface="noto sans" panose="020B0502040504020204" pitchFamily="34" charset="0"/>
              </a:rPr>
              <a:t>47</a:t>
            </a:r>
            <a:r>
              <a:rPr lang="en-US" b="0" i="0" dirty="0">
                <a:solidFill>
                  <a:srgbClr val="181817"/>
                </a:solidFill>
                <a:effectLst/>
                <a:latin typeface="noto sans" panose="020B0502040504020204" pitchFamily="34" charset="0"/>
              </a:rPr>
              <a:t>(3), 336-338. </a:t>
            </a:r>
            <a:endParaRPr lang="en-GB" dirty="0"/>
          </a:p>
        </p:txBody>
      </p:sp>
      <p:sp>
        <p:nvSpPr>
          <p:cNvPr id="9" name="Content Placeholder 8">
            <a:extLst>
              <a:ext uri="{FF2B5EF4-FFF2-40B4-BE49-F238E27FC236}">
                <a16:creationId xmlns:a16="http://schemas.microsoft.com/office/drawing/2014/main" id="{5CC09FB6-0127-3D37-02FB-38966BD63101}"/>
              </a:ext>
            </a:extLst>
          </p:cNvPr>
          <p:cNvSpPr>
            <a:spLocks noGrp="1"/>
          </p:cNvSpPr>
          <p:nvPr>
            <p:ph sz="quarter" idx="4"/>
          </p:nvPr>
        </p:nvSpPr>
        <p:spPr>
          <a:xfrm>
            <a:off x="6172200" y="2125980"/>
            <a:ext cx="5183188" cy="4063683"/>
          </a:xfrm>
        </p:spPr>
        <p:txBody>
          <a:bodyPr>
            <a:normAutofit/>
          </a:bodyPr>
          <a:lstStyle/>
          <a:p>
            <a:r>
              <a:rPr lang="en-GB" i="0" dirty="0">
                <a:solidFill>
                  <a:srgbClr val="333333"/>
                </a:solidFill>
                <a:effectLst/>
              </a:rPr>
              <a:t>What counts as evidence?</a:t>
            </a:r>
          </a:p>
          <a:p>
            <a:pPr lvl="1"/>
            <a:r>
              <a:rPr lang="en-US" i="1" dirty="0">
                <a:solidFill>
                  <a:schemeClr val="accent6"/>
                </a:solidFill>
              </a:rPr>
              <a:t>“It is surely evidence-based medicine that has been one of the most influential drivers in recognizing that not all peer-reviewed literature is reliable or correct”</a:t>
            </a:r>
          </a:p>
        </p:txBody>
      </p:sp>
    </p:spTree>
    <p:extLst>
      <p:ext uri="{BB962C8B-B14F-4D97-AF65-F5344CB8AC3E}">
        <p14:creationId xmlns:p14="http://schemas.microsoft.com/office/powerpoint/2010/main" val="3740469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2.1 Different Types of Evidence</a:t>
            </a:r>
            <a:endParaRPr lang="en-GB" dirty="0"/>
          </a:p>
        </p:txBody>
      </p:sp>
      <p:sp>
        <p:nvSpPr>
          <p:cNvPr id="4" name="Text Placeholder 3">
            <a:extLst>
              <a:ext uri="{FF2B5EF4-FFF2-40B4-BE49-F238E27FC236}">
                <a16:creationId xmlns:a16="http://schemas.microsoft.com/office/drawing/2014/main" id="{1C997460-05AA-7FC5-EBD0-7D6318C10E58}"/>
              </a:ext>
            </a:extLst>
          </p:cNvPr>
          <p:cNvSpPr>
            <a:spLocks noGrp="1"/>
          </p:cNvSpPr>
          <p:nvPr>
            <p:ph type="body" idx="1"/>
          </p:nvPr>
        </p:nvSpPr>
        <p:spPr>
          <a:xfrm>
            <a:off x="839788" y="1463041"/>
            <a:ext cx="5157787" cy="662940"/>
          </a:xfrm>
        </p:spPr>
        <p:txBody>
          <a:bodyPr>
            <a:normAutofit fontScale="40000" lnSpcReduction="20000"/>
          </a:bodyPr>
          <a:lstStyle/>
          <a:p>
            <a:r>
              <a:rPr lang="en-US" b="0" i="0" dirty="0">
                <a:solidFill>
                  <a:srgbClr val="333333"/>
                </a:solidFill>
                <a:effectLst/>
                <a:latin typeface="Noto Sans" panose="020B0502040504020204" pitchFamily="34" charset="0"/>
              </a:rPr>
              <a:t>Adams, W.M. &amp; Sandbrook, C. (2013) Conservation, evidence and policy. Oryx, 47, 329–335.</a:t>
            </a:r>
            <a:endParaRPr lang="en-GB" dirty="0"/>
          </a:p>
        </p:txBody>
      </p:sp>
      <p:sp>
        <p:nvSpPr>
          <p:cNvPr id="7" name="Content Placeholder 6">
            <a:extLst>
              <a:ext uri="{FF2B5EF4-FFF2-40B4-BE49-F238E27FC236}">
                <a16:creationId xmlns:a16="http://schemas.microsoft.com/office/drawing/2014/main" id="{98D052B6-459B-C77D-EB69-A30857D043DA}"/>
              </a:ext>
            </a:extLst>
          </p:cNvPr>
          <p:cNvSpPr>
            <a:spLocks noGrp="1"/>
          </p:cNvSpPr>
          <p:nvPr>
            <p:ph sz="half" idx="2"/>
          </p:nvPr>
        </p:nvSpPr>
        <p:spPr>
          <a:xfrm>
            <a:off x="839788" y="2125980"/>
            <a:ext cx="5157787" cy="4063683"/>
          </a:xfrm>
        </p:spPr>
        <p:txBody>
          <a:bodyPr>
            <a:normAutofit/>
          </a:bodyPr>
          <a:lstStyle/>
          <a:p>
            <a:r>
              <a:rPr lang="en-GB" i="0" dirty="0">
                <a:solidFill>
                  <a:srgbClr val="333333"/>
                </a:solidFill>
                <a:effectLst/>
              </a:rPr>
              <a:t>What counts as evidence?</a:t>
            </a:r>
          </a:p>
          <a:p>
            <a:pPr lvl="1"/>
            <a:r>
              <a:rPr lang="en-US" b="0" i="1" dirty="0">
                <a:solidFill>
                  <a:srgbClr val="FF0000"/>
                </a:solidFill>
                <a:effectLst/>
              </a:rPr>
              <a:t>“The decisions taken by scientists undertaking evidence-based reviews in judging ‘good knowledge’ are careful but also socially constructed and vulnerable to false certainties”</a:t>
            </a:r>
          </a:p>
          <a:p>
            <a:pPr marL="0" indent="0">
              <a:buNone/>
            </a:pPr>
            <a:endParaRPr lang="en-GB" dirty="0"/>
          </a:p>
        </p:txBody>
      </p:sp>
      <p:sp>
        <p:nvSpPr>
          <p:cNvPr id="8" name="Text Placeholder 7">
            <a:extLst>
              <a:ext uri="{FF2B5EF4-FFF2-40B4-BE49-F238E27FC236}">
                <a16:creationId xmlns:a16="http://schemas.microsoft.com/office/drawing/2014/main" id="{406EA4C9-C3B2-0629-1917-61BE445069D7}"/>
              </a:ext>
            </a:extLst>
          </p:cNvPr>
          <p:cNvSpPr>
            <a:spLocks noGrp="1"/>
          </p:cNvSpPr>
          <p:nvPr>
            <p:ph type="body" sz="quarter" idx="3"/>
          </p:nvPr>
        </p:nvSpPr>
        <p:spPr>
          <a:xfrm>
            <a:off x="6172200" y="1681163"/>
            <a:ext cx="5183188" cy="444817"/>
          </a:xfrm>
        </p:spPr>
        <p:txBody>
          <a:bodyPr>
            <a:normAutofit fontScale="40000" lnSpcReduction="20000"/>
          </a:bodyPr>
          <a:lstStyle/>
          <a:p>
            <a:r>
              <a:rPr lang="en-US" b="0" i="0" dirty="0">
                <a:solidFill>
                  <a:srgbClr val="181817"/>
                </a:solidFill>
                <a:effectLst/>
                <a:latin typeface="noto sans" panose="020B0502040504020204" pitchFamily="34" charset="0"/>
              </a:rPr>
              <a:t>Haddaway, N., &amp; Pullin, A. (2013). Evidence-based conservation and evidence-informed policy: A response to Adams &amp; Sandbrook. </a:t>
            </a:r>
            <a:r>
              <a:rPr lang="en-US" b="0" i="1" dirty="0">
                <a:solidFill>
                  <a:srgbClr val="181817"/>
                </a:solidFill>
                <a:effectLst/>
                <a:latin typeface="noto sans" panose="020B0502040504020204" pitchFamily="34" charset="0"/>
              </a:rPr>
              <a:t>Oryx,</a:t>
            </a:r>
            <a:r>
              <a:rPr lang="en-US" b="0" i="0" dirty="0">
                <a:solidFill>
                  <a:srgbClr val="181817"/>
                </a:solidFill>
                <a:effectLst/>
                <a:latin typeface="noto sans" panose="020B0502040504020204" pitchFamily="34" charset="0"/>
              </a:rPr>
              <a:t> </a:t>
            </a:r>
            <a:r>
              <a:rPr lang="en-US" b="0" i="1" dirty="0">
                <a:solidFill>
                  <a:srgbClr val="181817"/>
                </a:solidFill>
                <a:effectLst/>
                <a:latin typeface="noto sans" panose="020B0502040504020204" pitchFamily="34" charset="0"/>
              </a:rPr>
              <a:t>47</a:t>
            </a:r>
            <a:r>
              <a:rPr lang="en-US" b="0" i="0" dirty="0">
                <a:solidFill>
                  <a:srgbClr val="181817"/>
                </a:solidFill>
                <a:effectLst/>
                <a:latin typeface="noto sans" panose="020B0502040504020204" pitchFamily="34" charset="0"/>
              </a:rPr>
              <a:t>(3), 336-338. </a:t>
            </a:r>
            <a:endParaRPr lang="en-GB" dirty="0"/>
          </a:p>
        </p:txBody>
      </p:sp>
      <p:sp>
        <p:nvSpPr>
          <p:cNvPr id="9" name="Content Placeholder 8">
            <a:extLst>
              <a:ext uri="{FF2B5EF4-FFF2-40B4-BE49-F238E27FC236}">
                <a16:creationId xmlns:a16="http://schemas.microsoft.com/office/drawing/2014/main" id="{5CC09FB6-0127-3D37-02FB-38966BD63101}"/>
              </a:ext>
            </a:extLst>
          </p:cNvPr>
          <p:cNvSpPr>
            <a:spLocks noGrp="1"/>
          </p:cNvSpPr>
          <p:nvPr>
            <p:ph sz="quarter" idx="4"/>
          </p:nvPr>
        </p:nvSpPr>
        <p:spPr>
          <a:xfrm>
            <a:off x="6172200" y="2125980"/>
            <a:ext cx="5183188" cy="4063683"/>
          </a:xfrm>
        </p:spPr>
        <p:txBody>
          <a:bodyPr>
            <a:normAutofit/>
          </a:bodyPr>
          <a:lstStyle/>
          <a:p>
            <a:r>
              <a:rPr lang="en-GB" i="0" dirty="0">
                <a:solidFill>
                  <a:srgbClr val="333333"/>
                </a:solidFill>
                <a:effectLst/>
              </a:rPr>
              <a:t>What counts as evidence?</a:t>
            </a:r>
          </a:p>
          <a:p>
            <a:pPr lvl="1"/>
            <a:r>
              <a:rPr lang="en-US" i="1" dirty="0">
                <a:solidFill>
                  <a:schemeClr val="accent6"/>
                </a:solidFill>
              </a:rPr>
              <a:t>This is why systematic review methodology is so valuable in demanding objectivity and transparency in the conduct of reviews.</a:t>
            </a:r>
          </a:p>
        </p:txBody>
      </p:sp>
    </p:spTree>
    <p:extLst>
      <p:ext uri="{BB962C8B-B14F-4D97-AF65-F5344CB8AC3E}">
        <p14:creationId xmlns:p14="http://schemas.microsoft.com/office/powerpoint/2010/main" val="175671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2.1 Different Types of Evidence</a:t>
            </a:r>
            <a:endParaRPr lang="en-GB" dirty="0"/>
          </a:p>
        </p:txBody>
      </p:sp>
      <p:sp>
        <p:nvSpPr>
          <p:cNvPr id="4" name="Text Placeholder 3">
            <a:extLst>
              <a:ext uri="{FF2B5EF4-FFF2-40B4-BE49-F238E27FC236}">
                <a16:creationId xmlns:a16="http://schemas.microsoft.com/office/drawing/2014/main" id="{1C997460-05AA-7FC5-EBD0-7D6318C10E58}"/>
              </a:ext>
            </a:extLst>
          </p:cNvPr>
          <p:cNvSpPr>
            <a:spLocks noGrp="1"/>
          </p:cNvSpPr>
          <p:nvPr>
            <p:ph type="body" idx="1"/>
          </p:nvPr>
        </p:nvSpPr>
        <p:spPr>
          <a:xfrm>
            <a:off x="839788" y="1463041"/>
            <a:ext cx="5157787" cy="662940"/>
          </a:xfrm>
        </p:spPr>
        <p:txBody>
          <a:bodyPr>
            <a:normAutofit fontScale="40000" lnSpcReduction="20000"/>
          </a:bodyPr>
          <a:lstStyle/>
          <a:p>
            <a:r>
              <a:rPr lang="en-US" b="0" i="0" dirty="0">
                <a:solidFill>
                  <a:srgbClr val="333333"/>
                </a:solidFill>
                <a:effectLst/>
                <a:latin typeface="Noto Sans" panose="020B0502040504020204" pitchFamily="34" charset="0"/>
              </a:rPr>
              <a:t>Adams, W.M. &amp; Sandbrook, C. (2013) Conservation, evidence and policy. Oryx, 47, 329–335.</a:t>
            </a:r>
            <a:endParaRPr lang="en-GB" dirty="0"/>
          </a:p>
        </p:txBody>
      </p:sp>
      <p:sp>
        <p:nvSpPr>
          <p:cNvPr id="7" name="Content Placeholder 6">
            <a:extLst>
              <a:ext uri="{FF2B5EF4-FFF2-40B4-BE49-F238E27FC236}">
                <a16:creationId xmlns:a16="http://schemas.microsoft.com/office/drawing/2014/main" id="{98D052B6-459B-C77D-EB69-A30857D043DA}"/>
              </a:ext>
            </a:extLst>
          </p:cNvPr>
          <p:cNvSpPr>
            <a:spLocks noGrp="1"/>
          </p:cNvSpPr>
          <p:nvPr>
            <p:ph sz="half" idx="2"/>
          </p:nvPr>
        </p:nvSpPr>
        <p:spPr>
          <a:xfrm>
            <a:off x="839788" y="2125980"/>
            <a:ext cx="5157787" cy="4063683"/>
          </a:xfrm>
        </p:spPr>
        <p:txBody>
          <a:bodyPr>
            <a:normAutofit fontScale="85000" lnSpcReduction="20000"/>
          </a:bodyPr>
          <a:lstStyle/>
          <a:p>
            <a:r>
              <a:rPr lang="en-GB" i="0" dirty="0">
                <a:solidFill>
                  <a:srgbClr val="333333"/>
                </a:solidFill>
                <a:effectLst/>
              </a:rPr>
              <a:t>What counts as evidence?</a:t>
            </a:r>
          </a:p>
          <a:p>
            <a:pPr lvl="1"/>
            <a:r>
              <a:rPr lang="en-US" b="0" i="1" dirty="0">
                <a:solidFill>
                  <a:srgbClr val="FF0000"/>
                </a:solidFill>
                <a:effectLst/>
              </a:rPr>
              <a:t>“Expertise does not reside solely with scientists or professionals, even if the expertise of less qualified people is not recognized by certification”</a:t>
            </a:r>
            <a:endParaRPr lang="en-GB" i="1" dirty="0">
              <a:solidFill>
                <a:srgbClr val="FF0000"/>
              </a:solidFill>
              <a:effectLst/>
            </a:endParaRPr>
          </a:p>
          <a:p>
            <a:pPr marL="0" indent="0">
              <a:buNone/>
            </a:pPr>
            <a:endParaRPr lang="en-GB" dirty="0"/>
          </a:p>
        </p:txBody>
      </p:sp>
      <p:sp>
        <p:nvSpPr>
          <p:cNvPr id="8" name="Text Placeholder 7">
            <a:extLst>
              <a:ext uri="{FF2B5EF4-FFF2-40B4-BE49-F238E27FC236}">
                <a16:creationId xmlns:a16="http://schemas.microsoft.com/office/drawing/2014/main" id="{406EA4C9-C3B2-0629-1917-61BE445069D7}"/>
              </a:ext>
            </a:extLst>
          </p:cNvPr>
          <p:cNvSpPr>
            <a:spLocks noGrp="1"/>
          </p:cNvSpPr>
          <p:nvPr>
            <p:ph type="body" sz="quarter" idx="3"/>
          </p:nvPr>
        </p:nvSpPr>
        <p:spPr>
          <a:xfrm>
            <a:off x="6172200" y="1681163"/>
            <a:ext cx="5183188" cy="444817"/>
          </a:xfrm>
        </p:spPr>
        <p:txBody>
          <a:bodyPr>
            <a:normAutofit fontScale="40000" lnSpcReduction="20000"/>
          </a:bodyPr>
          <a:lstStyle/>
          <a:p>
            <a:r>
              <a:rPr lang="en-US" b="0" i="0" dirty="0">
                <a:solidFill>
                  <a:srgbClr val="181817"/>
                </a:solidFill>
                <a:effectLst/>
                <a:latin typeface="noto sans" panose="020B0502040504020204" pitchFamily="34" charset="0"/>
              </a:rPr>
              <a:t>Haddaway, N., &amp; Pullin, A. (2013). Evidence-based conservation and evidence-informed policy: A response to Adams &amp; Sandbrook. </a:t>
            </a:r>
            <a:r>
              <a:rPr lang="en-US" b="0" i="1" dirty="0">
                <a:solidFill>
                  <a:srgbClr val="181817"/>
                </a:solidFill>
                <a:effectLst/>
                <a:latin typeface="noto sans" panose="020B0502040504020204" pitchFamily="34" charset="0"/>
              </a:rPr>
              <a:t>Oryx,</a:t>
            </a:r>
            <a:r>
              <a:rPr lang="en-US" b="0" i="0" dirty="0">
                <a:solidFill>
                  <a:srgbClr val="181817"/>
                </a:solidFill>
                <a:effectLst/>
                <a:latin typeface="noto sans" panose="020B0502040504020204" pitchFamily="34" charset="0"/>
              </a:rPr>
              <a:t> </a:t>
            </a:r>
            <a:r>
              <a:rPr lang="en-US" b="0" i="1" dirty="0">
                <a:solidFill>
                  <a:srgbClr val="181817"/>
                </a:solidFill>
                <a:effectLst/>
                <a:latin typeface="noto sans" panose="020B0502040504020204" pitchFamily="34" charset="0"/>
              </a:rPr>
              <a:t>47</a:t>
            </a:r>
            <a:r>
              <a:rPr lang="en-US" b="0" i="0" dirty="0">
                <a:solidFill>
                  <a:srgbClr val="181817"/>
                </a:solidFill>
                <a:effectLst/>
                <a:latin typeface="noto sans" panose="020B0502040504020204" pitchFamily="34" charset="0"/>
              </a:rPr>
              <a:t>(3), 336-338. </a:t>
            </a:r>
            <a:endParaRPr lang="en-GB" dirty="0"/>
          </a:p>
        </p:txBody>
      </p:sp>
      <p:sp>
        <p:nvSpPr>
          <p:cNvPr id="9" name="Content Placeholder 8">
            <a:extLst>
              <a:ext uri="{FF2B5EF4-FFF2-40B4-BE49-F238E27FC236}">
                <a16:creationId xmlns:a16="http://schemas.microsoft.com/office/drawing/2014/main" id="{5CC09FB6-0127-3D37-02FB-38966BD63101}"/>
              </a:ext>
            </a:extLst>
          </p:cNvPr>
          <p:cNvSpPr>
            <a:spLocks noGrp="1"/>
          </p:cNvSpPr>
          <p:nvPr>
            <p:ph sz="quarter" idx="4"/>
          </p:nvPr>
        </p:nvSpPr>
        <p:spPr>
          <a:xfrm>
            <a:off x="6172200" y="2125980"/>
            <a:ext cx="5183188" cy="4063683"/>
          </a:xfrm>
        </p:spPr>
        <p:txBody>
          <a:bodyPr>
            <a:normAutofit fontScale="85000" lnSpcReduction="20000"/>
          </a:bodyPr>
          <a:lstStyle/>
          <a:p>
            <a:r>
              <a:rPr lang="en-GB" i="0" dirty="0">
                <a:solidFill>
                  <a:srgbClr val="333333"/>
                </a:solidFill>
                <a:effectLst/>
              </a:rPr>
              <a:t>What counts as evidence?</a:t>
            </a:r>
          </a:p>
          <a:p>
            <a:pPr lvl="1"/>
            <a:r>
              <a:rPr lang="en-US" b="0" i="1" dirty="0">
                <a:solidFill>
                  <a:schemeClr val="accent6"/>
                </a:solidFill>
                <a:effectLst/>
                <a:latin typeface="Noto Sans" panose="020B0502040504020204" pitchFamily="34" charset="0"/>
              </a:rPr>
              <a:t>Pullin &amp; </a:t>
            </a:r>
            <a:r>
              <a:rPr lang="en-US" b="0" i="1" dirty="0" err="1">
                <a:solidFill>
                  <a:schemeClr val="accent6"/>
                </a:solidFill>
                <a:effectLst/>
                <a:latin typeface="Noto Sans" panose="020B0502040504020204" pitchFamily="34" charset="0"/>
              </a:rPr>
              <a:t>Salafsky</a:t>
            </a:r>
            <a:r>
              <a:rPr lang="en-US" b="0" i="1" dirty="0">
                <a:solidFill>
                  <a:schemeClr val="accent6"/>
                </a:solidFill>
                <a:effectLst/>
                <a:latin typeface="Noto Sans" panose="020B0502040504020204" pitchFamily="34" charset="0"/>
              </a:rPr>
              <a:t> (</a:t>
            </a:r>
            <a:r>
              <a:rPr lang="en-US" b="0" i="1" u="none" strike="noStrike" dirty="0">
                <a:solidFill>
                  <a:schemeClr val="accent6"/>
                </a:solidFill>
                <a:effectLst/>
                <a:latin typeface="Noto Sans" panose="020B0502040504020204" pitchFamily="34" charset="0"/>
                <a:hlinkClick r:id="rId2">
                  <a:extLst>
                    <a:ext uri="{A12FA001-AC4F-418D-AE19-62706E023703}">
                      <ahyp:hlinkClr xmlns:ahyp="http://schemas.microsoft.com/office/drawing/2018/hyperlinkcolor" val="tx"/>
                    </a:ext>
                  </a:extLst>
                </a:hlinkClick>
              </a:rPr>
              <a:t>2010</a:t>
            </a:r>
            <a:r>
              <a:rPr lang="en-US" b="0" i="1" dirty="0">
                <a:solidFill>
                  <a:schemeClr val="accent6"/>
                </a:solidFill>
                <a:effectLst/>
                <a:latin typeface="Noto Sans" panose="020B0502040504020204" pitchFamily="34" charset="0"/>
              </a:rPr>
              <a:t>) call for more information to be recorded by practitioners. Similarly, Pullin et al. (</a:t>
            </a:r>
            <a:r>
              <a:rPr lang="en-US" b="0" i="1" u="none" strike="noStrike" dirty="0">
                <a:solidFill>
                  <a:schemeClr val="accent6"/>
                </a:solidFill>
                <a:effectLst/>
                <a:latin typeface="Noto Sans" panose="020B0502040504020204" pitchFamily="34" charset="0"/>
                <a:hlinkClick r:id="rId3">
                  <a:extLst>
                    <a:ext uri="{A12FA001-AC4F-418D-AE19-62706E023703}">
                      <ahyp:hlinkClr xmlns:ahyp="http://schemas.microsoft.com/office/drawing/2018/hyperlinkcolor" val="tx"/>
                    </a:ext>
                  </a:extLst>
                </a:hlinkClick>
              </a:rPr>
              <a:t>2004</a:t>
            </a:r>
            <a:r>
              <a:rPr lang="en-US" b="0" i="1" dirty="0">
                <a:solidFill>
                  <a:schemeClr val="accent6"/>
                </a:solidFill>
                <a:effectLst/>
                <a:latin typeface="Noto Sans" panose="020B0502040504020204" pitchFamily="34" charset="0"/>
              </a:rPr>
              <a:t>) do not state that expert knowledge should be replaced by EBC, rather that some traditional knowledge and expert opinion may suffer the same biases and confounders as individual primary research. The case for including local and expert knowledge is well made and, when appropriate, it is what EBC seeks to do. Most obviously this is done in the consultation stage during question formulation when the CEE Guidelines advocate that all relevant stakeholders should be consulted.</a:t>
            </a:r>
            <a:endParaRPr lang="en-GB" i="1" dirty="0">
              <a:solidFill>
                <a:schemeClr val="accent6"/>
              </a:solidFill>
            </a:endParaRPr>
          </a:p>
        </p:txBody>
      </p:sp>
    </p:spTree>
    <p:extLst>
      <p:ext uri="{BB962C8B-B14F-4D97-AF65-F5344CB8AC3E}">
        <p14:creationId xmlns:p14="http://schemas.microsoft.com/office/powerpoint/2010/main" val="1218434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vidence-based medicine pyramid. The levels of evidence are... | Download  Scientific Diagram">
            <a:extLst>
              <a:ext uri="{FF2B5EF4-FFF2-40B4-BE49-F238E27FC236}">
                <a16:creationId xmlns:a16="http://schemas.microsoft.com/office/drawing/2014/main" id="{F3790278-2B76-2486-573F-1F3A39EDC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477" y="1428841"/>
            <a:ext cx="7256145" cy="53439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2.2 Different Types of Evidence</a:t>
            </a:r>
            <a:endParaRPr lang="en-GB" dirty="0"/>
          </a:p>
        </p:txBody>
      </p:sp>
      <p:sp>
        <p:nvSpPr>
          <p:cNvPr id="15" name="Content Placeholder 14">
            <a:extLst>
              <a:ext uri="{FF2B5EF4-FFF2-40B4-BE49-F238E27FC236}">
                <a16:creationId xmlns:a16="http://schemas.microsoft.com/office/drawing/2014/main" id="{51F4B836-5489-8C22-FCA3-46D6BEB171CF}"/>
              </a:ext>
            </a:extLst>
          </p:cNvPr>
          <p:cNvSpPr>
            <a:spLocks noGrp="1"/>
          </p:cNvSpPr>
          <p:nvPr>
            <p:ph idx="1"/>
          </p:nvPr>
        </p:nvSpPr>
        <p:spPr>
          <a:xfrm>
            <a:off x="502920" y="1987689"/>
            <a:ext cx="3619500" cy="4226243"/>
          </a:xfrm>
        </p:spPr>
        <p:txBody>
          <a:bodyPr/>
          <a:lstStyle/>
          <a:p>
            <a:r>
              <a:rPr lang="en-GB" dirty="0"/>
              <a:t>Evidence pyramid/Evidence Hierarchy</a:t>
            </a:r>
          </a:p>
          <a:p>
            <a:pPr marL="0" indent="0">
              <a:buNone/>
            </a:pPr>
            <a:r>
              <a:rPr lang="en-GB" dirty="0"/>
              <a:t> </a:t>
            </a:r>
          </a:p>
          <a:p>
            <a:endParaRPr lang="en-GB" dirty="0"/>
          </a:p>
        </p:txBody>
      </p:sp>
    </p:spTree>
    <p:extLst>
      <p:ext uri="{BB962C8B-B14F-4D97-AF65-F5344CB8AC3E}">
        <p14:creationId xmlns:p14="http://schemas.microsoft.com/office/powerpoint/2010/main" val="1113400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2.2 Different Types of Evidence</a:t>
            </a:r>
            <a:endParaRPr lang="en-GB" dirty="0"/>
          </a:p>
        </p:txBody>
      </p:sp>
      <p:sp>
        <p:nvSpPr>
          <p:cNvPr id="15" name="Content Placeholder 14">
            <a:extLst>
              <a:ext uri="{FF2B5EF4-FFF2-40B4-BE49-F238E27FC236}">
                <a16:creationId xmlns:a16="http://schemas.microsoft.com/office/drawing/2014/main" id="{51F4B836-5489-8C22-FCA3-46D6BEB171CF}"/>
              </a:ext>
            </a:extLst>
          </p:cNvPr>
          <p:cNvSpPr>
            <a:spLocks noGrp="1"/>
          </p:cNvSpPr>
          <p:nvPr>
            <p:ph idx="1"/>
          </p:nvPr>
        </p:nvSpPr>
        <p:spPr>
          <a:xfrm>
            <a:off x="502920" y="1987689"/>
            <a:ext cx="3619500" cy="4226243"/>
          </a:xfrm>
        </p:spPr>
        <p:txBody>
          <a:bodyPr/>
          <a:lstStyle/>
          <a:p>
            <a:r>
              <a:rPr lang="en-GB" dirty="0"/>
              <a:t>Evidence pyramid/Evidence Hierarchy</a:t>
            </a:r>
          </a:p>
          <a:p>
            <a:pPr marL="0" indent="0">
              <a:buNone/>
            </a:pPr>
            <a:r>
              <a:rPr lang="en-GB" dirty="0"/>
              <a:t> </a:t>
            </a:r>
          </a:p>
          <a:p>
            <a:endParaRPr lang="en-GB" dirty="0"/>
          </a:p>
        </p:txBody>
      </p:sp>
      <p:pic>
        <p:nvPicPr>
          <p:cNvPr id="3074" name="Picture 2">
            <a:extLst>
              <a:ext uri="{FF2B5EF4-FFF2-40B4-BE49-F238E27FC236}">
                <a16:creationId xmlns:a16="http://schemas.microsoft.com/office/drawing/2014/main" id="{1CEB9123-C651-6A22-2D22-2760C1C4C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1868" y="1938635"/>
            <a:ext cx="7560052"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2.2 Different Types of Evidence</a:t>
            </a:r>
            <a:endParaRPr lang="en-GB" dirty="0"/>
          </a:p>
        </p:txBody>
      </p:sp>
      <p:sp>
        <p:nvSpPr>
          <p:cNvPr id="15" name="Content Placeholder 14">
            <a:extLst>
              <a:ext uri="{FF2B5EF4-FFF2-40B4-BE49-F238E27FC236}">
                <a16:creationId xmlns:a16="http://schemas.microsoft.com/office/drawing/2014/main" id="{51F4B836-5489-8C22-FCA3-46D6BEB171CF}"/>
              </a:ext>
            </a:extLst>
          </p:cNvPr>
          <p:cNvSpPr>
            <a:spLocks noGrp="1"/>
          </p:cNvSpPr>
          <p:nvPr>
            <p:ph idx="1"/>
          </p:nvPr>
        </p:nvSpPr>
        <p:spPr>
          <a:xfrm>
            <a:off x="502920" y="1987689"/>
            <a:ext cx="3619500" cy="4226243"/>
          </a:xfrm>
        </p:spPr>
        <p:txBody>
          <a:bodyPr>
            <a:normAutofit/>
          </a:bodyPr>
          <a:lstStyle/>
          <a:p>
            <a:r>
              <a:rPr lang="en-GB" dirty="0"/>
              <a:t>Evidence pyramid/Evidence Hierarchy</a:t>
            </a:r>
          </a:p>
          <a:p>
            <a:pPr marL="0" indent="0">
              <a:buNone/>
            </a:pPr>
            <a:endParaRPr lang="en-GB" dirty="0"/>
          </a:p>
          <a:p>
            <a:pPr marL="0" indent="0">
              <a:buNone/>
            </a:pPr>
            <a:r>
              <a:rPr lang="en-US" sz="1400" b="0" i="0" dirty="0" err="1">
                <a:solidFill>
                  <a:srgbClr val="1C1D1E"/>
                </a:solidFill>
                <a:effectLst/>
                <a:latin typeface="Open Sans" panose="020B0606030504020204" pitchFamily="34" charset="0"/>
              </a:rPr>
              <a:t>Mupepele</a:t>
            </a:r>
            <a:r>
              <a:rPr lang="en-US" sz="1400" b="0" i="0" dirty="0">
                <a:solidFill>
                  <a:srgbClr val="1C1D1E"/>
                </a:solidFill>
                <a:effectLst/>
                <a:latin typeface="Open Sans" panose="020B0606030504020204" pitchFamily="34" charset="0"/>
              </a:rPr>
              <a:t>, A.-C., Walsh, J.C., Sutherland, W.J. and </a:t>
            </a:r>
            <a:r>
              <a:rPr lang="en-US" sz="1400" b="0" i="0" dirty="0" err="1">
                <a:solidFill>
                  <a:srgbClr val="1C1D1E"/>
                </a:solidFill>
                <a:effectLst/>
                <a:latin typeface="Open Sans" panose="020B0606030504020204" pitchFamily="34" charset="0"/>
              </a:rPr>
              <a:t>Dormann</a:t>
            </a:r>
            <a:r>
              <a:rPr lang="en-US" sz="1400" b="0" i="0" dirty="0">
                <a:solidFill>
                  <a:srgbClr val="1C1D1E"/>
                </a:solidFill>
                <a:effectLst/>
                <a:latin typeface="Open Sans" panose="020B0606030504020204" pitchFamily="34" charset="0"/>
              </a:rPr>
              <a:t>, C.F. (2016), An evidence assessment tool for ecosystem services and conservation studies. </a:t>
            </a:r>
            <a:r>
              <a:rPr lang="en-US" sz="1400" b="0" i="0" dirty="0" err="1">
                <a:solidFill>
                  <a:srgbClr val="1C1D1E"/>
                </a:solidFill>
                <a:effectLst/>
                <a:latin typeface="Open Sans" panose="020B0606030504020204" pitchFamily="34" charset="0"/>
              </a:rPr>
              <a:t>Ecol</a:t>
            </a:r>
            <a:r>
              <a:rPr lang="en-US" sz="1400" b="0" i="0" dirty="0">
                <a:solidFill>
                  <a:srgbClr val="1C1D1E"/>
                </a:solidFill>
                <a:effectLst/>
                <a:latin typeface="Open Sans" panose="020B0606030504020204" pitchFamily="34" charset="0"/>
              </a:rPr>
              <a:t> Appl, 26: 1295-1301. </a:t>
            </a:r>
            <a:r>
              <a:rPr lang="en-US" sz="1400" b="0" i="0" u="none" strike="noStrike" dirty="0">
                <a:solidFill>
                  <a:srgbClr val="03282C"/>
                </a:solidFill>
                <a:effectLst/>
                <a:latin typeface="Open Sans" panose="020B0606030504020204" pitchFamily="34" charset="0"/>
                <a:hlinkClick r:id="rId3"/>
              </a:rPr>
              <a:t>https://doi.org/10.1890/15-0595</a:t>
            </a:r>
            <a:endParaRPr lang="en-GB" sz="1400" dirty="0"/>
          </a:p>
          <a:p>
            <a:pPr marL="0" indent="0">
              <a:buNone/>
            </a:pPr>
            <a:r>
              <a:rPr lang="en-GB" dirty="0"/>
              <a:t> </a:t>
            </a:r>
          </a:p>
        </p:txBody>
      </p:sp>
      <p:pic>
        <p:nvPicPr>
          <p:cNvPr id="4" name="Picture 3" descr="A pyramid of scientifics&#10;&#10;Description automatically generated with medium confidence">
            <a:extLst>
              <a:ext uri="{FF2B5EF4-FFF2-40B4-BE49-F238E27FC236}">
                <a16:creationId xmlns:a16="http://schemas.microsoft.com/office/drawing/2014/main" id="{A0F407E5-24F7-0521-BECD-E2A987EF6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1600200"/>
            <a:ext cx="7189968" cy="4510582"/>
          </a:xfrm>
          <a:prstGeom prst="rect">
            <a:avLst/>
          </a:prstGeom>
        </p:spPr>
      </p:pic>
    </p:spTree>
    <p:extLst>
      <p:ext uri="{BB962C8B-B14F-4D97-AF65-F5344CB8AC3E}">
        <p14:creationId xmlns:p14="http://schemas.microsoft.com/office/powerpoint/2010/main" val="4032614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C7AFC-6165-A9D8-41A1-DD438C369761}"/>
              </a:ext>
            </a:extLst>
          </p:cNvPr>
          <p:cNvSpPr>
            <a:spLocks noGrp="1"/>
          </p:cNvSpPr>
          <p:nvPr>
            <p:ph type="title"/>
          </p:nvPr>
        </p:nvSpPr>
        <p:spPr/>
        <p:txBody>
          <a:bodyPr/>
          <a:lstStyle/>
          <a:p>
            <a:r>
              <a:rPr lang="en-GB" b="1" dirty="0">
                <a:latin typeface="Söhne"/>
              </a:rPr>
              <a:t>1.1 What is Evidence-Informed Decision Making?</a:t>
            </a:r>
          </a:p>
        </p:txBody>
      </p:sp>
      <p:sp>
        <p:nvSpPr>
          <p:cNvPr id="6" name="Text Placeholder 5">
            <a:extLst>
              <a:ext uri="{FF2B5EF4-FFF2-40B4-BE49-F238E27FC236}">
                <a16:creationId xmlns:a16="http://schemas.microsoft.com/office/drawing/2014/main" id="{D0A6A694-4F33-2EDB-D4CF-41B9F77E67EA}"/>
              </a:ext>
            </a:extLst>
          </p:cNvPr>
          <p:cNvSpPr>
            <a:spLocks noGrp="1"/>
          </p:cNvSpPr>
          <p:nvPr>
            <p:ph type="body" idx="1"/>
          </p:nvPr>
        </p:nvSpPr>
        <p:spPr/>
        <p:txBody>
          <a:bodyPr/>
          <a:lstStyle/>
          <a:p>
            <a:r>
              <a:rPr lang="en-GB" dirty="0"/>
              <a:t>Evidence-based</a:t>
            </a:r>
          </a:p>
        </p:txBody>
      </p:sp>
      <p:sp>
        <p:nvSpPr>
          <p:cNvPr id="7" name="Content Placeholder 6">
            <a:extLst>
              <a:ext uri="{FF2B5EF4-FFF2-40B4-BE49-F238E27FC236}">
                <a16:creationId xmlns:a16="http://schemas.microsoft.com/office/drawing/2014/main" id="{1428FEED-24D6-EAF6-E164-0A678537DD4C}"/>
              </a:ext>
            </a:extLst>
          </p:cNvPr>
          <p:cNvSpPr>
            <a:spLocks noGrp="1"/>
          </p:cNvSpPr>
          <p:nvPr>
            <p:ph sz="half" idx="2"/>
          </p:nvPr>
        </p:nvSpPr>
        <p:spPr/>
        <p:txBody>
          <a:bodyPr/>
          <a:lstStyle/>
          <a:p>
            <a:r>
              <a:rPr lang="en-US" b="0" i="0" dirty="0">
                <a:solidFill>
                  <a:srgbClr val="212121"/>
                </a:solidFill>
                <a:effectLst/>
                <a:latin typeface="Cambria" panose="02040503050406030204" pitchFamily="18" charset="0"/>
              </a:rPr>
              <a:t>“the conscientious, explicit and judicious use of the best evidence in making decisions about..” (Sackett et al. 1996)</a:t>
            </a:r>
          </a:p>
          <a:p>
            <a:endParaRPr lang="en-GB" dirty="0"/>
          </a:p>
        </p:txBody>
      </p:sp>
      <p:sp>
        <p:nvSpPr>
          <p:cNvPr id="8" name="Text Placeholder 7">
            <a:extLst>
              <a:ext uri="{FF2B5EF4-FFF2-40B4-BE49-F238E27FC236}">
                <a16:creationId xmlns:a16="http://schemas.microsoft.com/office/drawing/2014/main" id="{AFECEB37-F17A-53FF-A38E-F35E2570927E}"/>
              </a:ext>
            </a:extLst>
          </p:cNvPr>
          <p:cNvSpPr>
            <a:spLocks noGrp="1"/>
          </p:cNvSpPr>
          <p:nvPr>
            <p:ph type="body" sz="quarter" idx="3"/>
          </p:nvPr>
        </p:nvSpPr>
        <p:spPr/>
        <p:txBody>
          <a:bodyPr/>
          <a:lstStyle/>
          <a:p>
            <a:r>
              <a:rPr lang="en-GB" dirty="0"/>
              <a:t>Evidence-informed</a:t>
            </a:r>
          </a:p>
        </p:txBody>
      </p:sp>
      <p:sp>
        <p:nvSpPr>
          <p:cNvPr id="9" name="Content Placeholder 8">
            <a:extLst>
              <a:ext uri="{FF2B5EF4-FFF2-40B4-BE49-F238E27FC236}">
                <a16:creationId xmlns:a16="http://schemas.microsoft.com/office/drawing/2014/main" id="{1D28BC3A-3A0D-35AD-15D0-218999F3BE99}"/>
              </a:ext>
            </a:extLst>
          </p:cNvPr>
          <p:cNvSpPr>
            <a:spLocks noGrp="1"/>
          </p:cNvSpPr>
          <p:nvPr>
            <p:ph sz="quarter" idx="4"/>
          </p:nvPr>
        </p:nvSpPr>
        <p:spPr/>
        <p:txBody>
          <a:bodyPr/>
          <a:lstStyle/>
          <a:p>
            <a:r>
              <a:rPr lang="en-US" dirty="0"/>
              <a:t>“the assimilation of professional judgment and research evidence regarding the efficiency of interventions” (McSherry et al., 2002)</a:t>
            </a:r>
            <a:endParaRPr lang="en-GB" dirty="0"/>
          </a:p>
        </p:txBody>
      </p:sp>
      <p:sp>
        <p:nvSpPr>
          <p:cNvPr id="10" name="TextBox 9">
            <a:extLst>
              <a:ext uri="{FF2B5EF4-FFF2-40B4-BE49-F238E27FC236}">
                <a16:creationId xmlns:a16="http://schemas.microsoft.com/office/drawing/2014/main" id="{D00F08BA-5952-46AE-3AEC-A79F8A18E764}"/>
              </a:ext>
            </a:extLst>
          </p:cNvPr>
          <p:cNvSpPr txBox="1"/>
          <p:nvPr/>
        </p:nvSpPr>
        <p:spPr>
          <a:xfrm>
            <a:off x="2628900" y="4884420"/>
            <a:ext cx="6751320" cy="1292662"/>
          </a:xfrm>
          <a:prstGeom prst="rect">
            <a:avLst/>
          </a:prstGeom>
          <a:noFill/>
        </p:spPr>
        <p:txBody>
          <a:bodyPr wrap="square" rtlCol="0">
            <a:spAutoFit/>
          </a:bodyPr>
          <a:lstStyle/>
          <a:p>
            <a:r>
              <a:rPr lang="en-US" b="0" i="0" dirty="0">
                <a:solidFill>
                  <a:srgbClr val="333333"/>
                </a:solidFill>
                <a:effectLst/>
                <a:latin typeface="Noto Sans" panose="020B0502040504020204" pitchFamily="34" charset="0"/>
              </a:rPr>
              <a:t>“The distinction is useful: the scientific process of systematic review and synthesis is evidence-based but we aim for the policy-making process to be evidence-informed” </a:t>
            </a:r>
            <a:r>
              <a:rPr lang="en-US" sz="1200" b="0" i="0" dirty="0">
                <a:solidFill>
                  <a:srgbClr val="181817"/>
                </a:solidFill>
                <a:effectLst/>
                <a:latin typeface="noto sans" panose="020B0502040504020204" pitchFamily="34" charset="0"/>
              </a:rPr>
              <a:t>Haddaway, N., &amp; Pullin, A. (2013). Evidence-based conservation and evidence-informed policy: A response to Adams &amp; Sandbrook. </a:t>
            </a:r>
            <a:r>
              <a:rPr lang="en-US" sz="1200" b="0" i="1" dirty="0">
                <a:solidFill>
                  <a:srgbClr val="181817"/>
                </a:solidFill>
                <a:effectLst/>
                <a:latin typeface="noto sans" panose="020B0502040504020204" pitchFamily="34" charset="0"/>
              </a:rPr>
              <a:t>Oryx,</a:t>
            </a:r>
            <a:r>
              <a:rPr lang="en-US" sz="1200" b="0" i="0" dirty="0">
                <a:solidFill>
                  <a:srgbClr val="181817"/>
                </a:solidFill>
                <a:effectLst/>
                <a:latin typeface="noto sans" panose="020B0502040504020204" pitchFamily="34" charset="0"/>
              </a:rPr>
              <a:t> </a:t>
            </a:r>
            <a:r>
              <a:rPr lang="en-US" sz="1200" b="0" i="1" dirty="0">
                <a:solidFill>
                  <a:srgbClr val="181817"/>
                </a:solidFill>
                <a:effectLst/>
                <a:latin typeface="noto sans" panose="020B0502040504020204" pitchFamily="34" charset="0"/>
              </a:rPr>
              <a:t>47</a:t>
            </a:r>
            <a:r>
              <a:rPr lang="en-US" sz="1200" b="0" i="0" dirty="0">
                <a:solidFill>
                  <a:srgbClr val="181817"/>
                </a:solidFill>
                <a:effectLst/>
                <a:latin typeface="noto sans" panose="020B0502040504020204" pitchFamily="34" charset="0"/>
              </a:rPr>
              <a:t>(3), 336-338. doi:10.1017/S0030605313000811</a:t>
            </a:r>
            <a:endParaRPr lang="en-GB" sz="1200" dirty="0"/>
          </a:p>
        </p:txBody>
      </p:sp>
    </p:spTree>
    <p:extLst>
      <p:ext uri="{BB962C8B-B14F-4D97-AF65-F5344CB8AC3E}">
        <p14:creationId xmlns:p14="http://schemas.microsoft.com/office/powerpoint/2010/main" val="154511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2.2 Different Types of Evidence</a:t>
            </a:r>
            <a:endParaRPr lang="en-GB" dirty="0"/>
          </a:p>
        </p:txBody>
      </p:sp>
      <p:sp>
        <p:nvSpPr>
          <p:cNvPr id="15" name="Content Placeholder 14">
            <a:extLst>
              <a:ext uri="{FF2B5EF4-FFF2-40B4-BE49-F238E27FC236}">
                <a16:creationId xmlns:a16="http://schemas.microsoft.com/office/drawing/2014/main" id="{51F4B836-5489-8C22-FCA3-46D6BEB171CF}"/>
              </a:ext>
            </a:extLst>
          </p:cNvPr>
          <p:cNvSpPr>
            <a:spLocks noGrp="1"/>
          </p:cNvSpPr>
          <p:nvPr>
            <p:ph idx="1"/>
          </p:nvPr>
        </p:nvSpPr>
        <p:spPr>
          <a:xfrm>
            <a:off x="502920" y="1987689"/>
            <a:ext cx="3619500" cy="4226243"/>
          </a:xfrm>
        </p:spPr>
        <p:txBody>
          <a:bodyPr>
            <a:normAutofit/>
          </a:bodyPr>
          <a:lstStyle/>
          <a:p>
            <a:r>
              <a:rPr lang="en-GB" dirty="0"/>
              <a:t>Evidence pyramid/Evidence Hierarchy</a:t>
            </a:r>
          </a:p>
          <a:p>
            <a:pPr marL="0" indent="0">
              <a:buNone/>
            </a:pPr>
            <a:endParaRPr lang="en-GB" dirty="0"/>
          </a:p>
          <a:p>
            <a:pPr marL="0" indent="0">
              <a:buNone/>
            </a:pPr>
            <a:r>
              <a:rPr lang="en-US" sz="1400" b="0" i="0" dirty="0" err="1">
                <a:solidFill>
                  <a:srgbClr val="1C1D1E"/>
                </a:solidFill>
                <a:effectLst/>
                <a:latin typeface="Open Sans" panose="020B0606030504020204" pitchFamily="34" charset="0"/>
              </a:rPr>
              <a:t>Mupepele</a:t>
            </a:r>
            <a:r>
              <a:rPr lang="en-US" sz="1400" b="0" i="0" dirty="0">
                <a:solidFill>
                  <a:srgbClr val="1C1D1E"/>
                </a:solidFill>
                <a:effectLst/>
                <a:latin typeface="Open Sans" panose="020B0606030504020204" pitchFamily="34" charset="0"/>
              </a:rPr>
              <a:t>, A.-C., Walsh, J.C., Sutherland, W.J. and </a:t>
            </a:r>
            <a:r>
              <a:rPr lang="en-US" sz="1400" b="0" i="0" dirty="0" err="1">
                <a:solidFill>
                  <a:srgbClr val="1C1D1E"/>
                </a:solidFill>
                <a:effectLst/>
                <a:latin typeface="Open Sans" panose="020B0606030504020204" pitchFamily="34" charset="0"/>
              </a:rPr>
              <a:t>Dormann</a:t>
            </a:r>
            <a:r>
              <a:rPr lang="en-US" sz="1400" b="0" i="0" dirty="0">
                <a:solidFill>
                  <a:srgbClr val="1C1D1E"/>
                </a:solidFill>
                <a:effectLst/>
                <a:latin typeface="Open Sans" panose="020B0606030504020204" pitchFamily="34" charset="0"/>
              </a:rPr>
              <a:t>, C.F. (2016), An evidence assessment tool for ecosystem services and conservation studies. </a:t>
            </a:r>
            <a:r>
              <a:rPr lang="en-US" sz="1400" b="0" i="0" dirty="0" err="1">
                <a:solidFill>
                  <a:srgbClr val="1C1D1E"/>
                </a:solidFill>
                <a:effectLst/>
                <a:latin typeface="Open Sans" panose="020B0606030504020204" pitchFamily="34" charset="0"/>
              </a:rPr>
              <a:t>Ecol</a:t>
            </a:r>
            <a:r>
              <a:rPr lang="en-US" sz="1400" b="0" i="0" dirty="0">
                <a:solidFill>
                  <a:srgbClr val="1C1D1E"/>
                </a:solidFill>
                <a:effectLst/>
                <a:latin typeface="Open Sans" panose="020B0606030504020204" pitchFamily="34" charset="0"/>
              </a:rPr>
              <a:t> Appl, 26: 1295-1301. </a:t>
            </a:r>
            <a:r>
              <a:rPr lang="en-US" sz="1400" b="0" i="0" u="none" strike="noStrike" dirty="0">
                <a:solidFill>
                  <a:srgbClr val="03282C"/>
                </a:solidFill>
                <a:effectLst/>
                <a:latin typeface="Open Sans" panose="020B0606030504020204" pitchFamily="34" charset="0"/>
                <a:hlinkClick r:id="rId3"/>
              </a:rPr>
              <a:t>https://doi.org/10.1890/15-0595</a:t>
            </a:r>
            <a:endParaRPr lang="en-GB" sz="1400" dirty="0"/>
          </a:p>
          <a:p>
            <a:pPr marL="0" indent="0">
              <a:buNone/>
            </a:pPr>
            <a:r>
              <a:rPr lang="en-GB" dirty="0"/>
              <a:t> </a:t>
            </a:r>
          </a:p>
        </p:txBody>
      </p:sp>
      <p:pic>
        <p:nvPicPr>
          <p:cNvPr id="4" name="Picture 3" descr="A pyramid of scientifics&#10;&#10;Description automatically generated with medium confidence">
            <a:extLst>
              <a:ext uri="{FF2B5EF4-FFF2-40B4-BE49-F238E27FC236}">
                <a16:creationId xmlns:a16="http://schemas.microsoft.com/office/drawing/2014/main" id="{A0F407E5-24F7-0521-BECD-E2A987EF6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280" y="1600200"/>
            <a:ext cx="7189968" cy="4510582"/>
          </a:xfrm>
          <a:prstGeom prst="rect">
            <a:avLst/>
          </a:prstGeom>
        </p:spPr>
      </p:pic>
      <p:cxnSp>
        <p:nvCxnSpPr>
          <p:cNvPr id="5" name="Straight Arrow Connector 4">
            <a:extLst>
              <a:ext uri="{FF2B5EF4-FFF2-40B4-BE49-F238E27FC236}">
                <a16:creationId xmlns:a16="http://schemas.microsoft.com/office/drawing/2014/main" id="{E1FA663C-3C0D-8895-5608-275EAC10F894}"/>
              </a:ext>
            </a:extLst>
          </p:cNvPr>
          <p:cNvCxnSpPr/>
          <p:nvPr/>
        </p:nvCxnSpPr>
        <p:spPr>
          <a:xfrm flipH="1">
            <a:off x="8747760" y="2628900"/>
            <a:ext cx="1554480" cy="152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85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a:xfrm>
            <a:off x="838200" y="365125"/>
            <a:ext cx="4892040" cy="1325563"/>
          </a:xfrm>
        </p:spPr>
        <p:txBody>
          <a:bodyPr/>
          <a:lstStyle/>
          <a:p>
            <a:r>
              <a:rPr lang="en-US" b="1" i="0" dirty="0">
                <a:solidFill>
                  <a:srgbClr val="374151"/>
                </a:solidFill>
                <a:effectLst/>
                <a:latin typeface="Söhne"/>
              </a:rPr>
              <a:t>2.2 Different Types of Evidence</a:t>
            </a:r>
            <a:endParaRPr lang="en-GB" dirty="0"/>
          </a:p>
        </p:txBody>
      </p:sp>
      <p:pic>
        <p:nvPicPr>
          <p:cNvPr id="10" name="Content Placeholder 9">
            <a:extLst>
              <a:ext uri="{FF2B5EF4-FFF2-40B4-BE49-F238E27FC236}">
                <a16:creationId xmlns:a16="http://schemas.microsoft.com/office/drawing/2014/main" id="{85546782-29C8-99C7-20F7-3C55A9DC1774}"/>
              </a:ext>
            </a:extLst>
          </p:cNvPr>
          <p:cNvPicPr>
            <a:picLocks noGrp="1" noChangeAspect="1"/>
          </p:cNvPicPr>
          <p:nvPr>
            <p:ph sz="half" idx="2"/>
          </p:nvPr>
        </p:nvPicPr>
        <p:blipFill>
          <a:blip r:embed="rId3"/>
          <a:stretch>
            <a:fillRect/>
          </a:stretch>
        </p:blipFill>
        <p:spPr>
          <a:xfrm>
            <a:off x="6301740" y="432518"/>
            <a:ext cx="3462634" cy="5534901"/>
          </a:xfrm>
          <a:prstGeom prst="rect">
            <a:avLst/>
          </a:prstGeom>
        </p:spPr>
      </p:pic>
      <p:pic>
        <p:nvPicPr>
          <p:cNvPr id="8" name="Main graphic">
            <a:extLst>
              <a:ext uri="{FF2B5EF4-FFF2-40B4-BE49-F238E27FC236}">
                <a16:creationId xmlns:a16="http://schemas.microsoft.com/office/drawing/2014/main" id="{741A8591-B543-0076-CECD-136CC4C540DA}"/>
              </a:ext>
            </a:extLst>
          </p:cNvPr>
          <p:cNvPicPr>
            <a:picLocks noGrp="1"/>
          </p:cNvPicPr>
          <p:nvPr>
            <p:ph sz="half" idx="1"/>
          </p:nvPr>
        </p:nvPicPr>
        <p:blipFill>
          <a:blip r:embed="rId4"/>
          <a:stretch/>
        </p:blipFill>
        <p:spPr>
          <a:xfrm>
            <a:off x="640080" y="1767840"/>
            <a:ext cx="5090160" cy="4122420"/>
          </a:xfrm>
          <a:prstGeom prst="rect">
            <a:avLst/>
          </a:prstGeom>
          <a:ln>
            <a:noFill/>
          </a:ln>
        </p:spPr>
      </p:pic>
      <p:sp>
        <p:nvSpPr>
          <p:cNvPr id="9" name="TextBox 8">
            <a:extLst>
              <a:ext uri="{FF2B5EF4-FFF2-40B4-BE49-F238E27FC236}">
                <a16:creationId xmlns:a16="http://schemas.microsoft.com/office/drawing/2014/main" id="{A632D19D-50E1-DA78-1E8A-DB6E17567D2D}"/>
              </a:ext>
            </a:extLst>
          </p:cNvPr>
          <p:cNvSpPr txBox="1"/>
          <p:nvPr/>
        </p:nvSpPr>
        <p:spPr>
          <a:xfrm>
            <a:off x="754380" y="6176963"/>
            <a:ext cx="11094720" cy="276999"/>
          </a:xfrm>
          <a:prstGeom prst="rect">
            <a:avLst/>
          </a:prstGeom>
          <a:noFill/>
        </p:spPr>
        <p:txBody>
          <a:bodyPr wrap="square" rtlCol="0">
            <a:spAutoFit/>
          </a:bodyPr>
          <a:lstStyle/>
          <a:p>
            <a:r>
              <a:rPr lang="nb-NO" sz="1200" b="0" i="0" dirty="0">
                <a:solidFill>
                  <a:srgbClr val="1C1D1E"/>
                </a:solidFill>
                <a:effectLst/>
                <a:latin typeface="Open Sans" panose="020B0606030504020204" pitchFamily="34" charset="0"/>
              </a:rPr>
              <a:t>Christie, et al. 2019. </a:t>
            </a:r>
            <a:r>
              <a:rPr lang="nb-NO" sz="1200" b="0" i="1" dirty="0">
                <a:solidFill>
                  <a:srgbClr val="1C1D1E"/>
                </a:solidFill>
                <a:effectLst/>
                <a:latin typeface="Open Sans" panose="020B0606030504020204" pitchFamily="34" charset="0"/>
              </a:rPr>
              <a:t>J </a:t>
            </a:r>
            <a:r>
              <a:rPr lang="nb-NO" sz="1200" b="0" i="1" dirty="0" err="1">
                <a:solidFill>
                  <a:srgbClr val="1C1D1E"/>
                </a:solidFill>
                <a:effectLst/>
                <a:latin typeface="Open Sans" panose="020B0606030504020204" pitchFamily="34" charset="0"/>
              </a:rPr>
              <a:t>Appl</a:t>
            </a:r>
            <a:r>
              <a:rPr lang="nb-NO" sz="1200" b="0" i="1" dirty="0">
                <a:solidFill>
                  <a:srgbClr val="1C1D1E"/>
                </a:solidFill>
                <a:effectLst/>
                <a:latin typeface="Open Sans" panose="020B0606030504020204" pitchFamily="34" charset="0"/>
              </a:rPr>
              <a:t> </a:t>
            </a:r>
            <a:r>
              <a:rPr lang="nb-NO" sz="1200" b="0" i="1" dirty="0" err="1">
                <a:solidFill>
                  <a:srgbClr val="1C1D1E"/>
                </a:solidFill>
                <a:effectLst/>
                <a:latin typeface="Open Sans" panose="020B0606030504020204" pitchFamily="34" charset="0"/>
              </a:rPr>
              <a:t>Ecol</a:t>
            </a:r>
            <a:r>
              <a:rPr lang="nb-NO" sz="1200" b="0" i="0" dirty="0">
                <a:solidFill>
                  <a:srgbClr val="1C1D1E"/>
                </a:solidFill>
                <a:effectLst/>
                <a:latin typeface="Open Sans" panose="020B0606030504020204" pitchFamily="34" charset="0"/>
              </a:rPr>
              <a:t>.; 56: 2742–2754. </a:t>
            </a:r>
            <a:r>
              <a:rPr lang="nb-NO" sz="1200" i="0" u="none" strike="noStrike" dirty="0">
                <a:solidFill>
                  <a:srgbClr val="4D4D4D"/>
                </a:solidFill>
                <a:effectLst/>
                <a:latin typeface="Open Sans" panose="020B0606030504020204" pitchFamily="34" charset="0"/>
                <a:hlinkClick r:id="rId5"/>
              </a:rPr>
              <a:t>https://doi.org/10.1111/1365-2664.13499</a:t>
            </a:r>
            <a:endParaRPr lang="en-GB" sz="1200" dirty="0"/>
          </a:p>
        </p:txBody>
      </p:sp>
      <p:sp>
        <p:nvSpPr>
          <p:cNvPr id="11" name="TextBox 10">
            <a:extLst>
              <a:ext uri="{FF2B5EF4-FFF2-40B4-BE49-F238E27FC236}">
                <a16:creationId xmlns:a16="http://schemas.microsoft.com/office/drawing/2014/main" id="{FBBEF375-23A2-3A5F-0E4A-B36DC0DD24B2}"/>
              </a:ext>
            </a:extLst>
          </p:cNvPr>
          <p:cNvSpPr txBox="1"/>
          <p:nvPr/>
        </p:nvSpPr>
        <p:spPr>
          <a:xfrm>
            <a:off x="10058400" y="1234440"/>
            <a:ext cx="1935480" cy="2862322"/>
          </a:xfrm>
          <a:prstGeom prst="rect">
            <a:avLst/>
          </a:prstGeom>
          <a:noFill/>
        </p:spPr>
        <p:txBody>
          <a:bodyPr wrap="square" rtlCol="0">
            <a:spAutoFit/>
          </a:bodyPr>
          <a:lstStyle/>
          <a:p>
            <a:r>
              <a:rPr lang="en-US" sz="1200" b="0" strike="noStrike" spc="-1" dirty="0">
                <a:latin typeface="Arial"/>
              </a:rPr>
              <a:t>Performance of designs in correctly predicting the direction of the true effect for multiple levels of spatial replication with equal numbers of control and impact sites Part (a) measures this in terms of whether the effect size estimate was positive or negative, while part (b) considers whether the 95% CIs of this estimate correctly fell entirely above or below zero. </a:t>
            </a:r>
            <a:endParaRPr lang="en-GB" dirty="0"/>
          </a:p>
        </p:txBody>
      </p:sp>
      <p:sp>
        <p:nvSpPr>
          <p:cNvPr id="12" name="Oval 11">
            <a:extLst>
              <a:ext uri="{FF2B5EF4-FFF2-40B4-BE49-F238E27FC236}">
                <a16:creationId xmlns:a16="http://schemas.microsoft.com/office/drawing/2014/main" id="{51D2C20E-4BCE-4A3C-AE1D-55B826E26C8A}"/>
              </a:ext>
            </a:extLst>
          </p:cNvPr>
          <p:cNvSpPr/>
          <p:nvPr/>
        </p:nvSpPr>
        <p:spPr>
          <a:xfrm>
            <a:off x="6964680" y="365125"/>
            <a:ext cx="2506980" cy="73977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769F4CB-BD4C-3380-1B1C-E735D9176AEA}"/>
              </a:ext>
            </a:extLst>
          </p:cNvPr>
          <p:cNvSpPr txBox="1"/>
          <p:nvPr/>
        </p:nvSpPr>
        <p:spPr>
          <a:xfrm>
            <a:off x="9898380" y="432518"/>
            <a:ext cx="1805940" cy="769441"/>
          </a:xfrm>
          <a:prstGeom prst="rect">
            <a:avLst/>
          </a:prstGeom>
          <a:noFill/>
        </p:spPr>
        <p:txBody>
          <a:bodyPr wrap="square" rtlCol="0">
            <a:spAutoFit/>
          </a:bodyPr>
          <a:lstStyle/>
          <a:p>
            <a:r>
              <a:rPr lang="en-US" sz="1100" dirty="0" err="1"/>
              <a:t>Pescott</a:t>
            </a:r>
            <a:r>
              <a:rPr lang="en-US" sz="1100" dirty="0"/>
              <a:t> &amp; Stewart (2022), J Appl </a:t>
            </a:r>
            <a:r>
              <a:rPr lang="en-US" sz="1100" dirty="0" err="1"/>
              <a:t>Ecol</a:t>
            </a:r>
            <a:r>
              <a:rPr lang="en-US" sz="1100" dirty="0"/>
              <a:t>, 59: 1187-1190. https://doi.org/10.1111/1365-2664.14153</a:t>
            </a:r>
            <a:endParaRPr lang="en-GB" sz="1100" dirty="0"/>
          </a:p>
        </p:txBody>
      </p:sp>
    </p:spTree>
    <p:extLst>
      <p:ext uri="{BB962C8B-B14F-4D97-AF65-F5344CB8AC3E}">
        <p14:creationId xmlns:p14="http://schemas.microsoft.com/office/powerpoint/2010/main" val="391927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EB2BE1D8-D663-8FD4-A6B8-7418A53E4B65}"/>
              </a:ext>
            </a:extLst>
          </p:cNvPr>
          <p:cNvSpPr txBox="1">
            <a:spLocks noChangeArrowheads="1"/>
          </p:cNvSpPr>
          <p:nvPr/>
        </p:nvSpPr>
        <p:spPr bwMode="auto">
          <a:xfrm>
            <a:off x="8343900" y="2590800"/>
            <a:ext cx="3009900" cy="662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nb-NO" sz="1600" b="1" dirty="0">
                <a:latin typeface="Arial" panose="020B0604020202020204" pitchFamily="34" charset="0"/>
              </a:rPr>
              <a:t>The proposed new evidence-based medicine pyramid. </a:t>
            </a:r>
          </a:p>
        </p:txBody>
      </p:sp>
      <p:pic>
        <p:nvPicPr>
          <p:cNvPr id="8" name="Picture 2">
            <a:extLst>
              <a:ext uri="{FF2B5EF4-FFF2-40B4-BE49-F238E27FC236}">
                <a16:creationId xmlns:a16="http://schemas.microsoft.com/office/drawing/2014/main" id="{17468C52-66FC-BD06-FC18-E01C6F79C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8713" y="6840538"/>
            <a:ext cx="903287" cy="571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
            <a:extLst>
              <a:ext uri="{FF2B5EF4-FFF2-40B4-BE49-F238E27FC236}">
                <a16:creationId xmlns:a16="http://schemas.microsoft.com/office/drawing/2014/main" id="{3C46EF39-09E6-203D-456D-6982A603E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5" y="1316831"/>
            <a:ext cx="5419725" cy="5394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4">
            <a:extLst>
              <a:ext uri="{FF2B5EF4-FFF2-40B4-BE49-F238E27FC236}">
                <a16:creationId xmlns:a16="http://schemas.microsoft.com/office/drawing/2014/main" id="{5FEC919A-5ACF-4FCC-28C2-E178D2651AB4}"/>
              </a:ext>
            </a:extLst>
          </p:cNvPr>
          <p:cNvSpPr txBox="1">
            <a:spLocks noChangeArrowheads="1"/>
          </p:cNvSpPr>
          <p:nvPr/>
        </p:nvSpPr>
        <p:spPr bwMode="auto">
          <a:xfrm>
            <a:off x="2333625" y="6583363"/>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nb-NO" sz="1200" b="1">
                <a:latin typeface="Arial" panose="020B0604020202020204" pitchFamily="34" charset="0"/>
              </a:rPr>
              <a:t>M Hassan Murad et al. Evid Based Med 2016;21:125-127</a:t>
            </a:r>
          </a:p>
        </p:txBody>
      </p:sp>
      <p:sp>
        <p:nvSpPr>
          <p:cNvPr id="11" name="Text Box 5">
            <a:extLst>
              <a:ext uri="{FF2B5EF4-FFF2-40B4-BE49-F238E27FC236}">
                <a16:creationId xmlns:a16="http://schemas.microsoft.com/office/drawing/2014/main" id="{68F7D5CC-5C79-6D57-D37E-044F03B062D9}"/>
              </a:ext>
            </a:extLst>
          </p:cNvPr>
          <p:cNvSpPr txBox="1">
            <a:spLocks noChangeArrowheads="1"/>
          </p:cNvSpPr>
          <p:nvPr/>
        </p:nvSpPr>
        <p:spPr bwMode="auto">
          <a:xfrm>
            <a:off x="107950" y="7289800"/>
            <a:ext cx="5435600" cy="382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nb-NO" sz="1000">
                <a:latin typeface="Arial" panose="020B0604020202020204" pitchFamily="34" charset="0"/>
              </a:rPr>
              <a:t>©2016 by BMJ Publishing Group Ltd</a:t>
            </a:r>
          </a:p>
        </p:txBody>
      </p:sp>
      <p:sp>
        <p:nvSpPr>
          <p:cNvPr id="12" name="Title 11">
            <a:extLst>
              <a:ext uri="{FF2B5EF4-FFF2-40B4-BE49-F238E27FC236}">
                <a16:creationId xmlns:a16="http://schemas.microsoft.com/office/drawing/2014/main" id="{1D3034E0-6443-BB91-E921-6942891A894B}"/>
              </a:ext>
            </a:extLst>
          </p:cNvPr>
          <p:cNvSpPr>
            <a:spLocks noGrp="1"/>
          </p:cNvSpPr>
          <p:nvPr>
            <p:ph type="title"/>
          </p:nvPr>
        </p:nvSpPr>
        <p:spPr/>
        <p:txBody>
          <a:bodyPr/>
          <a:lstStyle/>
          <a:p>
            <a:r>
              <a:rPr lang="en-US" b="1" i="0" dirty="0">
                <a:solidFill>
                  <a:srgbClr val="374151"/>
                </a:solidFill>
                <a:effectLst/>
                <a:latin typeface="Söhne"/>
              </a:rPr>
              <a:t>2.2 Different Types of Evidence</a:t>
            </a:r>
            <a:endParaRPr lang="en-GB" dirty="0"/>
          </a:p>
        </p:txBody>
      </p:sp>
    </p:spTree>
    <p:extLst>
      <p:ext uri="{BB962C8B-B14F-4D97-AF65-F5344CB8AC3E}">
        <p14:creationId xmlns:p14="http://schemas.microsoft.com/office/powerpoint/2010/main" val="2532132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8F52-7C82-E215-432A-74C95B7C6660}"/>
              </a:ext>
            </a:extLst>
          </p:cNvPr>
          <p:cNvSpPr>
            <a:spLocks noGrp="1"/>
          </p:cNvSpPr>
          <p:nvPr>
            <p:ph type="title"/>
          </p:nvPr>
        </p:nvSpPr>
        <p:spPr/>
        <p:txBody>
          <a:bodyPr/>
          <a:lstStyle/>
          <a:p>
            <a:r>
              <a:rPr lang="en-US" b="1" i="0" dirty="0">
                <a:solidFill>
                  <a:srgbClr val="374151"/>
                </a:solidFill>
                <a:effectLst/>
                <a:latin typeface="Söhne"/>
              </a:rPr>
              <a:t>2.3 Different Types of Evidence</a:t>
            </a:r>
            <a:endParaRPr lang="en-GB" dirty="0"/>
          </a:p>
        </p:txBody>
      </p:sp>
      <p:sp>
        <p:nvSpPr>
          <p:cNvPr id="3" name="Content Placeholder 2">
            <a:extLst>
              <a:ext uri="{FF2B5EF4-FFF2-40B4-BE49-F238E27FC236}">
                <a16:creationId xmlns:a16="http://schemas.microsoft.com/office/drawing/2014/main" id="{9D252A52-0F43-055F-D9DB-E1AFF7DDDA48}"/>
              </a:ext>
            </a:extLst>
          </p:cNvPr>
          <p:cNvSpPr>
            <a:spLocks noGrp="1"/>
          </p:cNvSpPr>
          <p:nvPr>
            <p:ph idx="1"/>
          </p:nvPr>
        </p:nvSpPr>
        <p:spPr/>
        <p:txBody>
          <a:bodyPr/>
          <a:lstStyle/>
          <a:p>
            <a:pPr marL="0" indent="0">
              <a:buNone/>
            </a:pPr>
            <a:r>
              <a:rPr lang="en-GB" b="1" dirty="0"/>
              <a:t>Evidence synthesis methods</a:t>
            </a:r>
          </a:p>
          <a:p>
            <a:r>
              <a:rPr lang="en-GB" b="1" dirty="0"/>
              <a:t>Systematic Review </a:t>
            </a:r>
          </a:p>
          <a:p>
            <a:r>
              <a:rPr lang="en-GB" b="1" dirty="0"/>
              <a:t>Systematic Map</a:t>
            </a:r>
          </a:p>
          <a:p>
            <a:r>
              <a:rPr lang="en-GB" b="1" dirty="0"/>
              <a:t>Rapid Review</a:t>
            </a:r>
          </a:p>
          <a:p>
            <a:r>
              <a:rPr lang="en-GB" b="1" dirty="0"/>
              <a:t>Review of reviews/Umbrella</a:t>
            </a:r>
          </a:p>
          <a:p>
            <a:r>
              <a:rPr lang="en-GB" b="1" dirty="0"/>
              <a:t>Meta-analysis</a:t>
            </a:r>
          </a:p>
          <a:p>
            <a:r>
              <a:rPr lang="en-GB" b="1" dirty="0"/>
              <a:t>Qualitative reviews</a:t>
            </a:r>
          </a:p>
          <a:p>
            <a:r>
              <a:rPr lang="en-GB" b="1" dirty="0"/>
              <a:t>Etc.</a:t>
            </a:r>
          </a:p>
        </p:txBody>
      </p:sp>
    </p:spTree>
    <p:extLst>
      <p:ext uri="{BB962C8B-B14F-4D97-AF65-F5344CB8AC3E}">
        <p14:creationId xmlns:p14="http://schemas.microsoft.com/office/powerpoint/2010/main" val="2168718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967AA3-21C0-F4F2-E8B4-8AE4C01AB402}"/>
              </a:ext>
            </a:extLst>
          </p:cNvPr>
          <p:cNvPicPr>
            <a:picLocks noChangeAspect="1"/>
          </p:cNvPicPr>
          <p:nvPr/>
        </p:nvPicPr>
        <p:blipFill rotWithShape="1">
          <a:blip r:embed="rId2"/>
          <a:srcRect t="29885" r="5689" b="9425"/>
          <a:stretch/>
        </p:blipFill>
        <p:spPr>
          <a:xfrm>
            <a:off x="203096" y="233679"/>
            <a:ext cx="11904821" cy="4309242"/>
          </a:xfrm>
          <a:prstGeom prst="rect">
            <a:avLst/>
          </a:prstGeom>
        </p:spPr>
      </p:pic>
      <p:sp>
        <p:nvSpPr>
          <p:cNvPr id="9" name="TextBox 8">
            <a:extLst>
              <a:ext uri="{FF2B5EF4-FFF2-40B4-BE49-F238E27FC236}">
                <a16:creationId xmlns:a16="http://schemas.microsoft.com/office/drawing/2014/main" id="{0A21B1B4-29BF-92E1-035E-BF50223F5A79}"/>
              </a:ext>
            </a:extLst>
          </p:cNvPr>
          <p:cNvSpPr txBox="1"/>
          <p:nvPr/>
        </p:nvSpPr>
        <p:spPr>
          <a:xfrm>
            <a:off x="568960" y="4968240"/>
            <a:ext cx="10881360"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FF0000"/>
                </a:solidFill>
              </a:rPr>
              <a:t>Don’t use </a:t>
            </a:r>
            <a:r>
              <a:rPr lang="en-GB" sz="2400" dirty="0">
                <a:solidFill>
                  <a:srgbClr val="0070C0"/>
                </a:solidFill>
              </a:rPr>
              <a:t>“umbrella reviews” or “maps” if you want to know how something works</a:t>
            </a:r>
          </a:p>
          <a:p>
            <a:pPr marL="285750" indent="-285750">
              <a:buFont typeface="Arial" panose="020B0604020202020204" pitchFamily="34" charset="0"/>
              <a:buChar char="•"/>
            </a:pPr>
            <a:r>
              <a:rPr lang="en-GB" sz="2400" dirty="0">
                <a:solidFill>
                  <a:srgbClr val="FF0000"/>
                </a:solidFill>
              </a:rPr>
              <a:t>Don’t use </a:t>
            </a:r>
            <a:r>
              <a:rPr lang="en-GB" sz="2400" dirty="0">
                <a:solidFill>
                  <a:srgbClr val="0070C0"/>
                </a:solidFill>
              </a:rPr>
              <a:t>“rapid reviews” or “traditional reviews” if you care about rigour</a:t>
            </a:r>
          </a:p>
          <a:p>
            <a:pPr marL="285750" indent="-285750">
              <a:buFont typeface="Arial" panose="020B0604020202020204" pitchFamily="34" charset="0"/>
              <a:buChar char="•"/>
            </a:pPr>
            <a:r>
              <a:rPr lang="en-GB" sz="2400" dirty="0">
                <a:solidFill>
                  <a:srgbClr val="FF0000"/>
                </a:solidFill>
              </a:rPr>
              <a:t>Don’t use </a:t>
            </a:r>
            <a:r>
              <a:rPr lang="en-GB" sz="2400" dirty="0">
                <a:solidFill>
                  <a:srgbClr val="0070C0"/>
                </a:solidFill>
              </a:rPr>
              <a:t>“systematic reviews/meta-analysis” if you do not have resources or money</a:t>
            </a:r>
          </a:p>
        </p:txBody>
      </p:sp>
    </p:spTree>
    <p:extLst>
      <p:ext uri="{BB962C8B-B14F-4D97-AF65-F5344CB8AC3E}">
        <p14:creationId xmlns:p14="http://schemas.microsoft.com/office/powerpoint/2010/main" val="3977469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8F52-7C82-E215-432A-74C95B7C6660}"/>
              </a:ext>
            </a:extLst>
          </p:cNvPr>
          <p:cNvSpPr>
            <a:spLocks noGrp="1"/>
          </p:cNvSpPr>
          <p:nvPr>
            <p:ph type="title"/>
          </p:nvPr>
        </p:nvSpPr>
        <p:spPr/>
        <p:txBody>
          <a:bodyPr/>
          <a:lstStyle/>
          <a:p>
            <a:r>
              <a:rPr lang="en-US" b="1" i="0" dirty="0">
                <a:solidFill>
                  <a:srgbClr val="374151"/>
                </a:solidFill>
                <a:effectLst/>
                <a:latin typeface="Söhne"/>
              </a:rPr>
              <a:t>2.3 Different Types of Evidence</a:t>
            </a:r>
            <a:endParaRPr lang="en-GB" dirty="0"/>
          </a:p>
        </p:txBody>
      </p:sp>
      <p:sp>
        <p:nvSpPr>
          <p:cNvPr id="3" name="Content Placeholder 2">
            <a:extLst>
              <a:ext uri="{FF2B5EF4-FFF2-40B4-BE49-F238E27FC236}">
                <a16:creationId xmlns:a16="http://schemas.microsoft.com/office/drawing/2014/main" id="{9D252A52-0F43-055F-D9DB-E1AFF7DDDA48}"/>
              </a:ext>
            </a:extLst>
          </p:cNvPr>
          <p:cNvSpPr>
            <a:spLocks noGrp="1"/>
          </p:cNvSpPr>
          <p:nvPr>
            <p:ph idx="1"/>
          </p:nvPr>
        </p:nvSpPr>
        <p:spPr>
          <a:xfrm>
            <a:off x="838200" y="1825625"/>
            <a:ext cx="10515600" cy="1199515"/>
          </a:xfrm>
        </p:spPr>
        <p:txBody>
          <a:bodyPr/>
          <a:lstStyle/>
          <a:p>
            <a:pPr marL="0" indent="0">
              <a:buNone/>
            </a:pPr>
            <a:r>
              <a:rPr lang="en-GB" b="1" dirty="0"/>
              <a:t>What is the difference between traditional reviews, systematic maps and systematic reviews?</a:t>
            </a:r>
          </a:p>
        </p:txBody>
      </p:sp>
    </p:spTree>
    <p:extLst>
      <p:ext uri="{BB962C8B-B14F-4D97-AF65-F5344CB8AC3E}">
        <p14:creationId xmlns:p14="http://schemas.microsoft.com/office/powerpoint/2010/main" val="2713705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Content Placeholder 58" descr="Forest scene with solid fill">
            <a:extLst>
              <a:ext uri="{FF2B5EF4-FFF2-40B4-BE49-F238E27FC236}">
                <a16:creationId xmlns:a16="http://schemas.microsoft.com/office/drawing/2014/main" id="{98C80C6D-C1BB-CB56-E61C-54E209839244}"/>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030" y="3243580"/>
            <a:ext cx="2636520" cy="2636520"/>
          </a:xfrm>
        </p:spPr>
      </p:pic>
      <p:sp>
        <p:nvSpPr>
          <p:cNvPr id="4" name="Title 3">
            <a:extLst>
              <a:ext uri="{FF2B5EF4-FFF2-40B4-BE49-F238E27FC236}">
                <a16:creationId xmlns:a16="http://schemas.microsoft.com/office/drawing/2014/main" id="{4E7A4A7D-9616-22AF-65E6-53C094577DCC}"/>
              </a:ext>
            </a:extLst>
          </p:cNvPr>
          <p:cNvSpPr>
            <a:spLocks noGrp="1"/>
          </p:cNvSpPr>
          <p:nvPr>
            <p:ph type="title"/>
          </p:nvPr>
        </p:nvSpPr>
        <p:spPr>
          <a:xfrm>
            <a:off x="416560" y="365125"/>
            <a:ext cx="11298256" cy="1325563"/>
          </a:xfrm>
        </p:spPr>
        <p:txBody>
          <a:bodyPr>
            <a:normAutofit/>
          </a:bodyPr>
          <a:lstStyle/>
          <a:p>
            <a:r>
              <a:rPr lang="nb-NO" dirty="0" err="1">
                <a:solidFill>
                  <a:srgbClr val="0070C0"/>
                </a:solidFill>
              </a:rPr>
              <a:t>What</a:t>
            </a:r>
            <a:r>
              <a:rPr lang="nb-NO" dirty="0">
                <a:solidFill>
                  <a:srgbClr val="0070C0"/>
                </a:solidFill>
              </a:rPr>
              <a:t> is </a:t>
            </a:r>
            <a:r>
              <a:rPr lang="nb-NO" dirty="0" err="1">
                <a:solidFill>
                  <a:srgbClr val="0070C0"/>
                </a:solidFill>
              </a:rPr>
              <a:t>the</a:t>
            </a:r>
            <a:r>
              <a:rPr lang="nb-NO" dirty="0">
                <a:solidFill>
                  <a:srgbClr val="0070C0"/>
                </a:solidFill>
              </a:rPr>
              <a:t> </a:t>
            </a:r>
            <a:r>
              <a:rPr lang="nb-NO" dirty="0" err="1">
                <a:solidFill>
                  <a:srgbClr val="0070C0"/>
                </a:solidFill>
              </a:rPr>
              <a:t>effect</a:t>
            </a:r>
            <a:r>
              <a:rPr lang="nb-NO" dirty="0">
                <a:solidFill>
                  <a:srgbClr val="0070C0"/>
                </a:solidFill>
              </a:rPr>
              <a:t> </a:t>
            </a:r>
            <a:r>
              <a:rPr lang="nb-NO" dirty="0" err="1">
                <a:solidFill>
                  <a:srgbClr val="0070C0"/>
                </a:solidFill>
              </a:rPr>
              <a:t>of</a:t>
            </a:r>
            <a:r>
              <a:rPr lang="nb-NO" dirty="0">
                <a:solidFill>
                  <a:srgbClr val="0070C0"/>
                </a:solidFill>
              </a:rPr>
              <a:t> logging </a:t>
            </a:r>
            <a:r>
              <a:rPr lang="nb-NO" dirty="0" err="1">
                <a:solidFill>
                  <a:srgbClr val="0070C0"/>
                </a:solidFill>
              </a:rPr>
              <a:t>on</a:t>
            </a:r>
            <a:r>
              <a:rPr lang="nb-NO" dirty="0">
                <a:solidFill>
                  <a:srgbClr val="0070C0"/>
                </a:solidFill>
              </a:rPr>
              <a:t> </a:t>
            </a:r>
            <a:r>
              <a:rPr lang="nb-NO" dirty="0" err="1">
                <a:solidFill>
                  <a:srgbClr val="0070C0"/>
                </a:solidFill>
              </a:rPr>
              <a:t>biodiversity</a:t>
            </a:r>
            <a:r>
              <a:rPr lang="nb-NO" dirty="0">
                <a:solidFill>
                  <a:srgbClr val="0070C0"/>
                </a:solidFill>
              </a:rPr>
              <a:t>?</a:t>
            </a:r>
            <a:endParaRPr lang="en-GB" dirty="0">
              <a:solidFill>
                <a:srgbClr val="0070C0"/>
              </a:solidFill>
            </a:endParaRPr>
          </a:p>
        </p:txBody>
      </p:sp>
      <p:cxnSp>
        <p:nvCxnSpPr>
          <p:cNvPr id="51" name="Straight Connector 50">
            <a:extLst>
              <a:ext uri="{FF2B5EF4-FFF2-40B4-BE49-F238E27FC236}">
                <a16:creationId xmlns:a16="http://schemas.microsoft.com/office/drawing/2014/main" id="{D971E7D1-F531-1131-0782-9F4A9E29F60D}"/>
              </a:ext>
            </a:extLst>
          </p:cNvPr>
          <p:cNvCxnSpPr/>
          <p:nvPr/>
        </p:nvCxnSpPr>
        <p:spPr>
          <a:xfrm>
            <a:off x="294640" y="1838960"/>
            <a:ext cx="1154176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1" name="Content Placeholder 60" descr="Tree Stump outline">
            <a:extLst>
              <a:ext uri="{FF2B5EF4-FFF2-40B4-BE49-F238E27FC236}">
                <a16:creationId xmlns:a16="http://schemas.microsoft.com/office/drawing/2014/main" id="{04336392-0C20-FC97-1D1C-EA9F590C6E9A}"/>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4199" y="4240690"/>
            <a:ext cx="914400" cy="914400"/>
          </a:xfrm>
        </p:spPr>
      </p:pic>
      <p:pic>
        <p:nvPicPr>
          <p:cNvPr id="68" name="Content Placeholder 60" descr="Tree Stump outline">
            <a:extLst>
              <a:ext uri="{FF2B5EF4-FFF2-40B4-BE49-F238E27FC236}">
                <a16:creationId xmlns:a16="http://schemas.microsoft.com/office/drawing/2014/main" id="{C211C8A1-B82F-3FDB-6215-A5BA3E12B1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1308" y="4820702"/>
            <a:ext cx="732078" cy="732078"/>
          </a:xfrm>
          <a:prstGeom prst="rect">
            <a:avLst/>
          </a:prstGeom>
        </p:spPr>
      </p:pic>
      <p:pic>
        <p:nvPicPr>
          <p:cNvPr id="69" name="Content Placeholder 60" descr="Tree Stump outline">
            <a:extLst>
              <a:ext uri="{FF2B5EF4-FFF2-40B4-BE49-F238E27FC236}">
                <a16:creationId xmlns:a16="http://schemas.microsoft.com/office/drawing/2014/main" id="{52F7055C-89B7-92B9-F4E5-338EF8ABC5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9279" y="4846163"/>
            <a:ext cx="836733" cy="836733"/>
          </a:xfrm>
          <a:prstGeom prst="rect">
            <a:avLst/>
          </a:prstGeom>
        </p:spPr>
      </p:pic>
      <p:pic>
        <p:nvPicPr>
          <p:cNvPr id="70" name="Content Placeholder 60" descr="Tree Stump outline">
            <a:extLst>
              <a:ext uri="{FF2B5EF4-FFF2-40B4-BE49-F238E27FC236}">
                <a16:creationId xmlns:a16="http://schemas.microsoft.com/office/drawing/2014/main" id="{8FF61780-A7D8-6917-DDE1-5E42F1D51F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7285" y="4623346"/>
            <a:ext cx="914400" cy="914400"/>
          </a:xfrm>
          <a:prstGeom prst="rect">
            <a:avLst/>
          </a:prstGeom>
        </p:spPr>
      </p:pic>
      <p:pic>
        <p:nvPicPr>
          <p:cNvPr id="76" name="Content Placeholder 58" descr="Forest scene with solid fill">
            <a:extLst>
              <a:ext uri="{FF2B5EF4-FFF2-40B4-BE49-F238E27FC236}">
                <a16:creationId xmlns:a16="http://schemas.microsoft.com/office/drawing/2014/main" id="{403DED9B-7730-9806-D4D2-4D29A9E038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213689" y="3243580"/>
            <a:ext cx="2636520" cy="2636520"/>
          </a:xfrm>
          <a:prstGeom prst="rect">
            <a:avLst/>
          </a:prstGeom>
        </p:spPr>
      </p:pic>
      <p:pic>
        <p:nvPicPr>
          <p:cNvPr id="78" name="Graphic 77" descr="Fir tree with solid fill">
            <a:extLst>
              <a:ext uri="{FF2B5EF4-FFF2-40B4-BE49-F238E27FC236}">
                <a16:creationId xmlns:a16="http://schemas.microsoft.com/office/drawing/2014/main" id="{F5593F1C-5397-2759-0337-7F20DDB6F0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77288" y="3993244"/>
            <a:ext cx="914400" cy="914400"/>
          </a:xfrm>
          <a:prstGeom prst="rect">
            <a:avLst/>
          </a:prstGeom>
        </p:spPr>
      </p:pic>
      <p:pic>
        <p:nvPicPr>
          <p:cNvPr id="79" name="Graphic 78" descr="Fir tree with solid fill">
            <a:extLst>
              <a:ext uri="{FF2B5EF4-FFF2-40B4-BE49-F238E27FC236}">
                <a16:creationId xmlns:a16="http://schemas.microsoft.com/office/drawing/2014/main" id="{A4D8F059-F180-58B1-53F7-C684FF34F5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17957" y="3849916"/>
            <a:ext cx="1061788" cy="1061788"/>
          </a:xfrm>
          <a:prstGeom prst="rect">
            <a:avLst/>
          </a:prstGeom>
        </p:spPr>
      </p:pic>
      <p:pic>
        <p:nvPicPr>
          <p:cNvPr id="80" name="Graphic 79" descr="Fir tree with solid fill">
            <a:extLst>
              <a:ext uri="{FF2B5EF4-FFF2-40B4-BE49-F238E27FC236}">
                <a16:creationId xmlns:a16="http://schemas.microsoft.com/office/drawing/2014/main" id="{144BE78B-6930-AD6D-E377-43CA905528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00416" y="3820342"/>
            <a:ext cx="914400" cy="914400"/>
          </a:xfrm>
          <a:prstGeom prst="rect">
            <a:avLst/>
          </a:prstGeom>
        </p:spPr>
      </p:pic>
      <p:pic>
        <p:nvPicPr>
          <p:cNvPr id="81" name="Content Placeholder 60" descr="Tree Stump outline">
            <a:extLst>
              <a:ext uri="{FF2B5EF4-FFF2-40B4-BE49-F238E27FC236}">
                <a16:creationId xmlns:a16="http://schemas.microsoft.com/office/drawing/2014/main" id="{B8B26529-3CEC-2C73-5826-153D02A77E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4199" y="5268499"/>
            <a:ext cx="732078" cy="732078"/>
          </a:xfrm>
          <a:prstGeom prst="rect">
            <a:avLst/>
          </a:prstGeom>
        </p:spPr>
      </p:pic>
    </p:spTree>
    <p:extLst>
      <p:ext uri="{BB962C8B-B14F-4D97-AF65-F5344CB8AC3E}">
        <p14:creationId xmlns:p14="http://schemas.microsoft.com/office/powerpoint/2010/main" val="1567025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Graphic 62" descr="Forest scene outline">
            <a:extLst>
              <a:ext uri="{FF2B5EF4-FFF2-40B4-BE49-F238E27FC236}">
                <a16:creationId xmlns:a16="http://schemas.microsoft.com/office/drawing/2014/main" id="{21CDD075-A761-F545-1779-A0719838BC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800" y="120975"/>
            <a:ext cx="1296818" cy="1296818"/>
          </a:xfrm>
          <a:prstGeom prst="rect">
            <a:avLst/>
          </a:prstGeom>
        </p:spPr>
      </p:pic>
      <p:pic>
        <p:nvPicPr>
          <p:cNvPr id="65" name="Graphic 64" descr="Tree Stump with solid fill">
            <a:extLst>
              <a:ext uri="{FF2B5EF4-FFF2-40B4-BE49-F238E27FC236}">
                <a16:creationId xmlns:a16="http://schemas.microsoft.com/office/drawing/2014/main" id="{3424C8D7-DC70-9A96-4FF0-71E455FD41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2122" y="685977"/>
            <a:ext cx="423648" cy="423648"/>
          </a:xfrm>
          <a:prstGeom prst="rect">
            <a:avLst/>
          </a:prstGeom>
        </p:spPr>
      </p:pic>
      <p:pic>
        <p:nvPicPr>
          <p:cNvPr id="66" name="Graphic 65" descr="Forest scene outline">
            <a:extLst>
              <a:ext uri="{FF2B5EF4-FFF2-40B4-BE49-F238E27FC236}">
                <a16:creationId xmlns:a16="http://schemas.microsoft.com/office/drawing/2014/main" id="{3A528F4B-2F99-58D9-D01A-257E93DE43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80" y="1370655"/>
            <a:ext cx="1296818" cy="1296818"/>
          </a:xfrm>
          <a:prstGeom prst="rect">
            <a:avLst/>
          </a:prstGeom>
        </p:spPr>
      </p:pic>
      <p:pic>
        <p:nvPicPr>
          <p:cNvPr id="68" name="Graphic 67" descr="Tree Stump with solid fill">
            <a:extLst>
              <a:ext uri="{FF2B5EF4-FFF2-40B4-BE49-F238E27FC236}">
                <a16:creationId xmlns:a16="http://schemas.microsoft.com/office/drawing/2014/main" id="{ECDF5399-2E14-88D3-584A-37E9BDCD5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1802" y="1935657"/>
            <a:ext cx="423648" cy="423648"/>
          </a:xfrm>
          <a:prstGeom prst="rect">
            <a:avLst/>
          </a:prstGeom>
        </p:spPr>
      </p:pic>
      <p:pic>
        <p:nvPicPr>
          <p:cNvPr id="69" name="Graphic 68" descr="Forest scene outline">
            <a:extLst>
              <a:ext uri="{FF2B5EF4-FFF2-40B4-BE49-F238E27FC236}">
                <a16:creationId xmlns:a16="http://schemas.microsoft.com/office/drawing/2014/main" id="{716886CF-A6C7-0507-439F-A0533BB2A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2589855"/>
            <a:ext cx="1296818" cy="1296818"/>
          </a:xfrm>
          <a:prstGeom prst="rect">
            <a:avLst/>
          </a:prstGeom>
        </p:spPr>
      </p:pic>
      <p:pic>
        <p:nvPicPr>
          <p:cNvPr id="71" name="Graphic 70" descr="Tree Stump with solid fill">
            <a:extLst>
              <a:ext uri="{FF2B5EF4-FFF2-40B4-BE49-F238E27FC236}">
                <a16:creationId xmlns:a16="http://schemas.microsoft.com/office/drawing/2014/main" id="{D396138A-F9C7-0269-C2FC-4E071F4CAD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3154857"/>
            <a:ext cx="423648" cy="423648"/>
          </a:xfrm>
          <a:prstGeom prst="rect">
            <a:avLst/>
          </a:prstGeom>
        </p:spPr>
      </p:pic>
      <p:pic>
        <p:nvPicPr>
          <p:cNvPr id="72" name="Graphic 71" descr="Forest scene outline">
            <a:extLst>
              <a:ext uri="{FF2B5EF4-FFF2-40B4-BE49-F238E27FC236}">
                <a16:creationId xmlns:a16="http://schemas.microsoft.com/office/drawing/2014/main" id="{87F69263-19A9-3C03-F1E4-A045E936C9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5343215"/>
            <a:ext cx="1296818" cy="1296818"/>
          </a:xfrm>
          <a:prstGeom prst="rect">
            <a:avLst/>
          </a:prstGeom>
        </p:spPr>
      </p:pic>
      <p:pic>
        <p:nvPicPr>
          <p:cNvPr id="74" name="Graphic 73" descr="Tree Stump with solid fill">
            <a:extLst>
              <a:ext uri="{FF2B5EF4-FFF2-40B4-BE49-F238E27FC236}">
                <a16:creationId xmlns:a16="http://schemas.microsoft.com/office/drawing/2014/main" id="{6CDE09D1-E5B9-0EF4-A4FA-9371EE827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5989497"/>
            <a:ext cx="423648" cy="423648"/>
          </a:xfrm>
          <a:prstGeom prst="rect">
            <a:avLst/>
          </a:prstGeom>
        </p:spPr>
      </p:pic>
      <p:pic>
        <p:nvPicPr>
          <p:cNvPr id="75" name="Graphic 74" descr="Forest scene outline">
            <a:extLst>
              <a:ext uri="{FF2B5EF4-FFF2-40B4-BE49-F238E27FC236}">
                <a16:creationId xmlns:a16="http://schemas.microsoft.com/office/drawing/2014/main" id="{40788FF0-DE22-2213-F648-00B30CED0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3940248"/>
            <a:ext cx="1296818" cy="1296818"/>
          </a:xfrm>
          <a:prstGeom prst="rect">
            <a:avLst/>
          </a:prstGeom>
        </p:spPr>
      </p:pic>
      <p:pic>
        <p:nvPicPr>
          <p:cNvPr id="76" name="Graphic 75" descr="Tree Stump with solid fill">
            <a:extLst>
              <a:ext uri="{FF2B5EF4-FFF2-40B4-BE49-F238E27FC236}">
                <a16:creationId xmlns:a16="http://schemas.microsoft.com/office/drawing/2014/main" id="{07517C7E-D3E2-35D1-CCFA-86B699729F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4505250"/>
            <a:ext cx="423648" cy="423648"/>
          </a:xfrm>
          <a:prstGeom prst="rect">
            <a:avLst/>
          </a:prstGeom>
        </p:spPr>
      </p:pic>
      <p:pic>
        <p:nvPicPr>
          <p:cNvPr id="78" name="Graphic 77" descr="Peacock with solid fill">
            <a:extLst>
              <a:ext uri="{FF2B5EF4-FFF2-40B4-BE49-F238E27FC236}">
                <a16:creationId xmlns:a16="http://schemas.microsoft.com/office/drawing/2014/main" id="{534CCEDF-146D-3E0E-5848-033B88408D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2778" y="312184"/>
            <a:ext cx="914400" cy="914400"/>
          </a:xfrm>
          <a:prstGeom prst="rect">
            <a:avLst/>
          </a:prstGeom>
        </p:spPr>
      </p:pic>
      <p:pic>
        <p:nvPicPr>
          <p:cNvPr id="79" name="Content Placeholder 24" descr="Squirrel outline">
            <a:extLst>
              <a:ext uri="{FF2B5EF4-FFF2-40B4-BE49-F238E27FC236}">
                <a16:creationId xmlns:a16="http://schemas.microsoft.com/office/drawing/2014/main" id="{74BB5C0F-CE6D-DC14-3583-FB34E04A5A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12778" y="1586052"/>
            <a:ext cx="914400" cy="914400"/>
          </a:xfrm>
          <a:prstGeom prst="rect">
            <a:avLst/>
          </a:prstGeom>
        </p:spPr>
      </p:pic>
      <p:pic>
        <p:nvPicPr>
          <p:cNvPr id="80" name="Graphic 79" descr="Dove outline">
            <a:extLst>
              <a:ext uri="{FF2B5EF4-FFF2-40B4-BE49-F238E27FC236}">
                <a16:creationId xmlns:a16="http://schemas.microsoft.com/office/drawing/2014/main" id="{3136FADD-1FF6-5996-31A1-28F159F844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06468" y="2781064"/>
            <a:ext cx="914400" cy="914400"/>
          </a:xfrm>
          <a:prstGeom prst="rect">
            <a:avLst/>
          </a:prstGeom>
        </p:spPr>
      </p:pic>
      <p:pic>
        <p:nvPicPr>
          <p:cNvPr id="81" name="Graphic 80" descr="Bats outline">
            <a:extLst>
              <a:ext uri="{FF2B5EF4-FFF2-40B4-BE49-F238E27FC236}">
                <a16:creationId xmlns:a16="http://schemas.microsoft.com/office/drawing/2014/main" id="{749B33CE-DC4C-1C60-AF2A-030BB93135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06468" y="3963255"/>
            <a:ext cx="914400" cy="914400"/>
          </a:xfrm>
          <a:prstGeom prst="rect">
            <a:avLst/>
          </a:prstGeom>
        </p:spPr>
      </p:pic>
      <p:pic>
        <p:nvPicPr>
          <p:cNvPr id="82" name="Graphic 81" descr="Deer with solid fill">
            <a:extLst>
              <a:ext uri="{FF2B5EF4-FFF2-40B4-BE49-F238E27FC236}">
                <a16:creationId xmlns:a16="http://schemas.microsoft.com/office/drawing/2014/main" id="{77484AC5-DC1F-0E2D-FDAB-63464E975D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06468" y="5439969"/>
            <a:ext cx="914400" cy="914400"/>
          </a:xfrm>
          <a:prstGeom prst="rect">
            <a:avLst/>
          </a:prstGeom>
        </p:spPr>
      </p:pic>
      <p:cxnSp>
        <p:nvCxnSpPr>
          <p:cNvPr id="3" name="Straight Arrow Connector 2">
            <a:extLst>
              <a:ext uri="{FF2B5EF4-FFF2-40B4-BE49-F238E27FC236}">
                <a16:creationId xmlns:a16="http://schemas.microsoft.com/office/drawing/2014/main" id="{E1C1C4FB-8A55-1293-1589-C6CD29668A02}"/>
              </a:ext>
            </a:extLst>
          </p:cNvPr>
          <p:cNvCxnSpPr/>
          <p:nvPr/>
        </p:nvCxnSpPr>
        <p:spPr>
          <a:xfrm>
            <a:off x="1960880" y="86360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A652EBE-0217-A963-63FD-804911A4157A}"/>
              </a:ext>
            </a:extLst>
          </p:cNvPr>
          <p:cNvCxnSpPr/>
          <p:nvPr/>
        </p:nvCxnSpPr>
        <p:spPr>
          <a:xfrm>
            <a:off x="1950720" y="21437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41F406-FDAB-FD31-CD50-A60A34BF8541}"/>
              </a:ext>
            </a:extLst>
          </p:cNvPr>
          <p:cNvCxnSpPr/>
          <p:nvPr/>
        </p:nvCxnSpPr>
        <p:spPr>
          <a:xfrm>
            <a:off x="1950720" y="344424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FFD6F64-876C-1A51-91D3-D8D4A12AEE5B}"/>
              </a:ext>
            </a:extLst>
          </p:cNvPr>
          <p:cNvCxnSpPr/>
          <p:nvPr/>
        </p:nvCxnSpPr>
        <p:spPr>
          <a:xfrm>
            <a:off x="1960880" y="47345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8C0A10-648F-A483-A682-C05E047EFF53}"/>
              </a:ext>
            </a:extLst>
          </p:cNvPr>
          <p:cNvCxnSpPr/>
          <p:nvPr/>
        </p:nvCxnSpPr>
        <p:spPr>
          <a:xfrm>
            <a:off x="1950720" y="627888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Plus Sign 7">
            <a:extLst>
              <a:ext uri="{FF2B5EF4-FFF2-40B4-BE49-F238E27FC236}">
                <a16:creationId xmlns:a16="http://schemas.microsoft.com/office/drawing/2014/main" id="{7FD209A5-A787-3398-9C4E-43D7F32625AB}"/>
              </a:ext>
            </a:extLst>
          </p:cNvPr>
          <p:cNvSpPr/>
          <p:nvPr/>
        </p:nvSpPr>
        <p:spPr>
          <a:xfrm>
            <a:off x="6833946" y="441989"/>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lus Sign 8">
            <a:extLst>
              <a:ext uri="{FF2B5EF4-FFF2-40B4-BE49-F238E27FC236}">
                <a16:creationId xmlns:a16="http://schemas.microsoft.com/office/drawing/2014/main" id="{6E84DE34-81AF-C072-9BB6-B4D557BB3DB5}"/>
              </a:ext>
            </a:extLst>
          </p:cNvPr>
          <p:cNvSpPr/>
          <p:nvPr/>
        </p:nvSpPr>
        <p:spPr>
          <a:xfrm>
            <a:off x="6844106" y="2992149"/>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us Sign 9">
            <a:extLst>
              <a:ext uri="{FF2B5EF4-FFF2-40B4-BE49-F238E27FC236}">
                <a16:creationId xmlns:a16="http://schemas.microsoft.com/office/drawing/2014/main" id="{6965456A-E914-23AA-9ECA-3E59F6A7C1B2}"/>
              </a:ext>
            </a:extLst>
          </p:cNvPr>
          <p:cNvSpPr/>
          <p:nvPr/>
        </p:nvSpPr>
        <p:spPr>
          <a:xfrm>
            <a:off x="6844106" y="4173838"/>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Connector 10">
            <a:extLst>
              <a:ext uri="{FF2B5EF4-FFF2-40B4-BE49-F238E27FC236}">
                <a16:creationId xmlns:a16="http://schemas.microsoft.com/office/drawing/2014/main" id="{3032D055-4ED8-4446-58A1-C16E1A83328F}"/>
              </a:ext>
            </a:extLst>
          </p:cNvPr>
          <p:cNvSpPr/>
          <p:nvPr/>
        </p:nvSpPr>
        <p:spPr>
          <a:xfrm>
            <a:off x="6906933" y="1739664"/>
            <a:ext cx="504266"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Minus Sign 11">
            <a:extLst>
              <a:ext uri="{FF2B5EF4-FFF2-40B4-BE49-F238E27FC236}">
                <a16:creationId xmlns:a16="http://schemas.microsoft.com/office/drawing/2014/main" id="{D4086887-9AB1-D734-28CF-4A355174F577}"/>
              </a:ext>
            </a:extLst>
          </p:cNvPr>
          <p:cNvSpPr/>
          <p:nvPr/>
        </p:nvSpPr>
        <p:spPr>
          <a:xfrm>
            <a:off x="6856133" y="5846369"/>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0B696573-71CB-1513-78A7-7649C0A2457F}"/>
              </a:ext>
            </a:extLst>
          </p:cNvPr>
          <p:cNvCxnSpPr/>
          <p:nvPr/>
        </p:nvCxnSpPr>
        <p:spPr>
          <a:xfrm>
            <a:off x="1960880" y="1109625"/>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C9C600-039E-49C9-949D-5B63EB305419}"/>
              </a:ext>
            </a:extLst>
          </p:cNvPr>
          <p:cNvCxnSpPr/>
          <p:nvPr/>
        </p:nvCxnSpPr>
        <p:spPr>
          <a:xfrm>
            <a:off x="1960880" y="657682"/>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1199AA-0243-1EBA-5075-613F8E9847A0}"/>
              </a:ext>
            </a:extLst>
          </p:cNvPr>
          <p:cNvCxnSpPr/>
          <p:nvPr/>
        </p:nvCxnSpPr>
        <p:spPr>
          <a:xfrm>
            <a:off x="1950720" y="2359305"/>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FBA1D1-AA13-2390-2869-146497711BD7}"/>
              </a:ext>
            </a:extLst>
          </p:cNvPr>
          <p:cNvCxnSpPr/>
          <p:nvPr/>
        </p:nvCxnSpPr>
        <p:spPr>
          <a:xfrm>
            <a:off x="1945640" y="3134537"/>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F5EDE6-6B02-8942-7470-9C0346DC902C}"/>
              </a:ext>
            </a:extLst>
          </p:cNvPr>
          <p:cNvCxnSpPr/>
          <p:nvPr/>
        </p:nvCxnSpPr>
        <p:spPr>
          <a:xfrm>
            <a:off x="1945640" y="33121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7DFB86-3D59-A4C6-EFA6-FA856D2ED106}"/>
              </a:ext>
            </a:extLst>
          </p:cNvPr>
          <p:cNvCxnSpPr/>
          <p:nvPr/>
        </p:nvCxnSpPr>
        <p:spPr>
          <a:xfrm>
            <a:off x="1960880" y="36396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29B6BD-CC99-1AD3-4FBB-811C226422CF}"/>
              </a:ext>
            </a:extLst>
          </p:cNvPr>
          <p:cNvCxnSpPr/>
          <p:nvPr/>
        </p:nvCxnSpPr>
        <p:spPr>
          <a:xfrm>
            <a:off x="1960880" y="37920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311E24-7E2A-34FB-9B56-572BA95A59D6}"/>
              </a:ext>
            </a:extLst>
          </p:cNvPr>
          <p:cNvCxnSpPr/>
          <p:nvPr/>
        </p:nvCxnSpPr>
        <p:spPr>
          <a:xfrm>
            <a:off x="1945640" y="61061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613FD8-952B-836E-48DC-009E416D2D56}"/>
              </a:ext>
            </a:extLst>
          </p:cNvPr>
          <p:cNvCxnSpPr/>
          <p:nvPr/>
        </p:nvCxnSpPr>
        <p:spPr>
          <a:xfrm>
            <a:off x="1945640" y="5917489"/>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Minus Sign 21">
            <a:extLst>
              <a:ext uri="{FF2B5EF4-FFF2-40B4-BE49-F238E27FC236}">
                <a16:creationId xmlns:a16="http://schemas.microsoft.com/office/drawing/2014/main" id="{72657C3B-F78A-D38C-2EE9-8FC9F8F6CAAD}"/>
              </a:ext>
            </a:extLst>
          </p:cNvPr>
          <p:cNvSpPr/>
          <p:nvPr/>
        </p:nvSpPr>
        <p:spPr>
          <a:xfrm>
            <a:off x="8290954" y="624306"/>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inus Sign 22">
            <a:extLst>
              <a:ext uri="{FF2B5EF4-FFF2-40B4-BE49-F238E27FC236}">
                <a16:creationId xmlns:a16="http://schemas.microsoft.com/office/drawing/2014/main" id="{45075C8A-2D06-DBEF-E342-A5214A078688}"/>
              </a:ext>
            </a:extLst>
          </p:cNvPr>
          <p:cNvSpPr/>
          <p:nvPr/>
        </p:nvSpPr>
        <p:spPr>
          <a:xfrm>
            <a:off x="7640714" y="624307"/>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lus Sign 23">
            <a:extLst>
              <a:ext uri="{FF2B5EF4-FFF2-40B4-BE49-F238E27FC236}">
                <a16:creationId xmlns:a16="http://schemas.microsoft.com/office/drawing/2014/main" id="{BBF1F5E5-036F-B408-AB00-5A7ACB7F0ECD}"/>
              </a:ext>
            </a:extLst>
          </p:cNvPr>
          <p:cNvSpPr/>
          <p:nvPr/>
        </p:nvSpPr>
        <p:spPr>
          <a:xfrm>
            <a:off x="7640714" y="1651000"/>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inus Sign 24">
            <a:extLst>
              <a:ext uri="{FF2B5EF4-FFF2-40B4-BE49-F238E27FC236}">
                <a16:creationId xmlns:a16="http://schemas.microsoft.com/office/drawing/2014/main" id="{4758BD43-EE31-5076-4CE4-5180FC325052}"/>
              </a:ext>
            </a:extLst>
          </p:cNvPr>
          <p:cNvSpPr/>
          <p:nvPr/>
        </p:nvSpPr>
        <p:spPr>
          <a:xfrm>
            <a:off x="7506373" y="3104233"/>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Connector 25">
            <a:extLst>
              <a:ext uri="{FF2B5EF4-FFF2-40B4-BE49-F238E27FC236}">
                <a16:creationId xmlns:a16="http://schemas.microsoft.com/office/drawing/2014/main" id="{334F99EC-102C-BDB2-A570-4081DE501674}"/>
              </a:ext>
            </a:extLst>
          </p:cNvPr>
          <p:cNvSpPr/>
          <p:nvPr/>
        </p:nvSpPr>
        <p:spPr>
          <a:xfrm>
            <a:off x="8376380" y="3032760"/>
            <a:ext cx="479387"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Connector 26">
            <a:extLst>
              <a:ext uri="{FF2B5EF4-FFF2-40B4-BE49-F238E27FC236}">
                <a16:creationId xmlns:a16="http://schemas.microsoft.com/office/drawing/2014/main" id="{25EFE3AA-93E6-0C5E-778E-8DA2CE0732EA}"/>
              </a:ext>
            </a:extLst>
          </p:cNvPr>
          <p:cNvSpPr/>
          <p:nvPr/>
        </p:nvSpPr>
        <p:spPr>
          <a:xfrm>
            <a:off x="9100413" y="3015689"/>
            <a:ext cx="504266"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Plus Sign 27">
            <a:extLst>
              <a:ext uri="{FF2B5EF4-FFF2-40B4-BE49-F238E27FC236}">
                <a16:creationId xmlns:a16="http://schemas.microsoft.com/office/drawing/2014/main" id="{A48E8A41-4D2E-F779-B6EE-886F191C80D2}"/>
              </a:ext>
            </a:extLst>
          </p:cNvPr>
          <p:cNvSpPr/>
          <p:nvPr/>
        </p:nvSpPr>
        <p:spPr>
          <a:xfrm>
            <a:off x="9737801" y="2988428"/>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lus Sign 28">
            <a:extLst>
              <a:ext uri="{FF2B5EF4-FFF2-40B4-BE49-F238E27FC236}">
                <a16:creationId xmlns:a16="http://schemas.microsoft.com/office/drawing/2014/main" id="{C8D464D0-0BCA-DF85-ECB5-EE431F242FA0}"/>
              </a:ext>
            </a:extLst>
          </p:cNvPr>
          <p:cNvSpPr/>
          <p:nvPr/>
        </p:nvSpPr>
        <p:spPr>
          <a:xfrm>
            <a:off x="7640714" y="570690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lus Sign 29">
            <a:extLst>
              <a:ext uri="{FF2B5EF4-FFF2-40B4-BE49-F238E27FC236}">
                <a16:creationId xmlns:a16="http://schemas.microsoft.com/office/drawing/2014/main" id="{74B31330-C2A1-40C5-0823-240484FF4789}"/>
              </a:ext>
            </a:extLst>
          </p:cNvPr>
          <p:cNvSpPr/>
          <p:nvPr/>
        </p:nvSpPr>
        <p:spPr>
          <a:xfrm>
            <a:off x="8454732" y="570690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Arrow Connector 30">
            <a:extLst>
              <a:ext uri="{FF2B5EF4-FFF2-40B4-BE49-F238E27FC236}">
                <a16:creationId xmlns:a16="http://schemas.microsoft.com/office/drawing/2014/main" id="{E571AE57-40CF-1042-8B8A-4A8DA21B9ECC}"/>
              </a:ext>
            </a:extLst>
          </p:cNvPr>
          <p:cNvCxnSpPr/>
          <p:nvPr/>
        </p:nvCxnSpPr>
        <p:spPr>
          <a:xfrm>
            <a:off x="1950720" y="196088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D21545-36E7-E794-CA59-2760AB25EDDB}"/>
              </a:ext>
            </a:extLst>
          </p:cNvPr>
          <p:cNvCxnSpPr/>
          <p:nvPr/>
        </p:nvCxnSpPr>
        <p:spPr>
          <a:xfrm>
            <a:off x="1950720" y="177800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Minus Sign 32">
            <a:extLst>
              <a:ext uri="{FF2B5EF4-FFF2-40B4-BE49-F238E27FC236}">
                <a16:creationId xmlns:a16="http://schemas.microsoft.com/office/drawing/2014/main" id="{DDD4DE78-C52F-C048-46BC-6714CD362186}"/>
              </a:ext>
            </a:extLst>
          </p:cNvPr>
          <p:cNvSpPr/>
          <p:nvPr/>
        </p:nvSpPr>
        <p:spPr>
          <a:xfrm>
            <a:off x="8317681" y="1783876"/>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lus Sign 33">
            <a:extLst>
              <a:ext uri="{FF2B5EF4-FFF2-40B4-BE49-F238E27FC236}">
                <a16:creationId xmlns:a16="http://schemas.microsoft.com/office/drawing/2014/main" id="{D6FEC13C-DFC0-A6CE-1811-7181BC2E4958}"/>
              </a:ext>
            </a:extLst>
          </p:cNvPr>
          <p:cNvSpPr/>
          <p:nvPr/>
        </p:nvSpPr>
        <p:spPr>
          <a:xfrm>
            <a:off x="9100413" y="166343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7353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Graphic 62" descr="Forest scene outline">
            <a:extLst>
              <a:ext uri="{FF2B5EF4-FFF2-40B4-BE49-F238E27FC236}">
                <a16:creationId xmlns:a16="http://schemas.microsoft.com/office/drawing/2014/main" id="{21CDD075-A761-F545-1779-A0719838BC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800" y="120975"/>
            <a:ext cx="1296818" cy="1296818"/>
          </a:xfrm>
          <a:prstGeom prst="rect">
            <a:avLst/>
          </a:prstGeom>
        </p:spPr>
      </p:pic>
      <p:pic>
        <p:nvPicPr>
          <p:cNvPr id="65" name="Graphic 64" descr="Tree Stump with solid fill">
            <a:extLst>
              <a:ext uri="{FF2B5EF4-FFF2-40B4-BE49-F238E27FC236}">
                <a16:creationId xmlns:a16="http://schemas.microsoft.com/office/drawing/2014/main" id="{3424C8D7-DC70-9A96-4FF0-71E455FD41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2122" y="685977"/>
            <a:ext cx="423648" cy="423648"/>
          </a:xfrm>
          <a:prstGeom prst="rect">
            <a:avLst/>
          </a:prstGeom>
        </p:spPr>
      </p:pic>
      <p:pic>
        <p:nvPicPr>
          <p:cNvPr id="66" name="Graphic 65" descr="Forest scene outline">
            <a:extLst>
              <a:ext uri="{FF2B5EF4-FFF2-40B4-BE49-F238E27FC236}">
                <a16:creationId xmlns:a16="http://schemas.microsoft.com/office/drawing/2014/main" id="{3A528F4B-2F99-58D9-D01A-257E93DE43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80" y="1370655"/>
            <a:ext cx="1296818" cy="1296818"/>
          </a:xfrm>
          <a:prstGeom prst="rect">
            <a:avLst/>
          </a:prstGeom>
        </p:spPr>
      </p:pic>
      <p:pic>
        <p:nvPicPr>
          <p:cNvPr id="68" name="Graphic 67" descr="Tree Stump with solid fill">
            <a:extLst>
              <a:ext uri="{FF2B5EF4-FFF2-40B4-BE49-F238E27FC236}">
                <a16:creationId xmlns:a16="http://schemas.microsoft.com/office/drawing/2014/main" id="{ECDF5399-2E14-88D3-584A-37E9BDCD5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1802" y="1935657"/>
            <a:ext cx="423648" cy="423648"/>
          </a:xfrm>
          <a:prstGeom prst="rect">
            <a:avLst/>
          </a:prstGeom>
        </p:spPr>
      </p:pic>
      <p:pic>
        <p:nvPicPr>
          <p:cNvPr id="69" name="Graphic 68" descr="Forest scene outline">
            <a:extLst>
              <a:ext uri="{FF2B5EF4-FFF2-40B4-BE49-F238E27FC236}">
                <a16:creationId xmlns:a16="http://schemas.microsoft.com/office/drawing/2014/main" id="{716886CF-A6C7-0507-439F-A0533BB2A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2589855"/>
            <a:ext cx="1296818" cy="1296818"/>
          </a:xfrm>
          <a:prstGeom prst="rect">
            <a:avLst/>
          </a:prstGeom>
        </p:spPr>
      </p:pic>
      <p:pic>
        <p:nvPicPr>
          <p:cNvPr id="71" name="Graphic 70" descr="Tree Stump with solid fill">
            <a:extLst>
              <a:ext uri="{FF2B5EF4-FFF2-40B4-BE49-F238E27FC236}">
                <a16:creationId xmlns:a16="http://schemas.microsoft.com/office/drawing/2014/main" id="{D396138A-F9C7-0269-C2FC-4E071F4CAD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3154857"/>
            <a:ext cx="423648" cy="423648"/>
          </a:xfrm>
          <a:prstGeom prst="rect">
            <a:avLst/>
          </a:prstGeom>
        </p:spPr>
      </p:pic>
      <p:pic>
        <p:nvPicPr>
          <p:cNvPr id="72" name="Graphic 71" descr="Forest scene outline">
            <a:extLst>
              <a:ext uri="{FF2B5EF4-FFF2-40B4-BE49-F238E27FC236}">
                <a16:creationId xmlns:a16="http://schemas.microsoft.com/office/drawing/2014/main" id="{87F69263-19A9-3C03-F1E4-A045E936C9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5343215"/>
            <a:ext cx="1296818" cy="1296818"/>
          </a:xfrm>
          <a:prstGeom prst="rect">
            <a:avLst/>
          </a:prstGeom>
        </p:spPr>
      </p:pic>
      <p:pic>
        <p:nvPicPr>
          <p:cNvPr id="74" name="Graphic 73" descr="Tree Stump with solid fill">
            <a:extLst>
              <a:ext uri="{FF2B5EF4-FFF2-40B4-BE49-F238E27FC236}">
                <a16:creationId xmlns:a16="http://schemas.microsoft.com/office/drawing/2014/main" id="{6CDE09D1-E5B9-0EF4-A4FA-9371EE827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5989497"/>
            <a:ext cx="423648" cy="423648"/>
          </a:xfrm>
          <a:prstGeom prst="rect">
            <a:avLst/>
          </a:prstGeom>
        </p:spPr>
      </p:pic>
      <p:pic>
        <p:nvPicPr>
          <p:cNvPr id="75" name="Graphic 74" descr="Forest scene outline">
            <a:extLst>
              <a:ext uri="{FF2B5EF4-FFF2-40B4-BE49-F238E27FC236}">
                <a16:creationId xmlns:a16="http://schemas.microsoft.com/office/drawing/2014/main" id="{40788FF0-DE22-2213-F648-00B30CED0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3940248"/>
            <a:ext cx="1296818" cy="1296818"/>
          </a:xfrm>
          <a:prstGeom prst="rect">
            <a:avLst/>
          </a:prstGeom>
        </p:spPr>
      </p:pic>
      <p:pic>
        <p:nvPicPr>
          <p:cNvPr id="76" name="Graphic 75" descr="Tree Stump with solid fill">
            <a:extLst>
              <a:ext uri="{FF2B5EF4-FFF2-40B4-BE49-F238E27FC236}">
                <a16:creationId xmlns:a16="http://schemas.microsoft.com/office/drawing/2014/main" id="{07517C7E-D3E2-35D1-CCFA-86B699729F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4505250"/>
            <a:ext cx="423648" cy="423648"/>
          </a:xfrm>
          <a:prstGeom prst="rect">
            <a:avLst/>
          </a:prstGeom>
        </p:spPr>
      </p:pic>
      <p:pic>
        <p:nvPicPr>
          <p:cNvPr id="78" name="Graphic 77" descr="Peacock with solid fill">
            <a:extLst>
              <a:ext uri="{FF2B5EF4-FFF2-40B4-BE49-F238E27FC236}">
                <a16:creationId xmlns:a16="http://schemas.microsoft.com/office/drawing/2014/main" id="{534CCEDF-146D-3E0E-5848-033B88408D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2778" y="312184"/>
            <a:ext cx="914400" cy="914400"/>
          </a:xfrm>
          <a:prstGeom prst="rect">
            <a:avLst/>
          </a:prstGeom>
        </p:spPr>
      </p:pic>
      <p:pic>
        <p:nvPicPr>
          <p:cNvPr id="79" name="Content Placeholder 24" descr="Squirrel outline">
            <a:extLst>
              <a:ext uri="{FF2B5EF4-FFF2-40B4-BE49-F238E27FC236}">
                <a16:creationId xmlns:a16="http://schemas.microsoft.com/office/drawing/2014/main" id="{74BB5C0F-CE6D-DC14-3583-FB34E04A5A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12778" y="1586052"/>
            <a:ext cx="914400" cy="914400"/>
          </a:xfrm>
          <a:prstGeom prst="rect">
            <a:avLst/>
          </a:prstGeom>
        </p:spPr>
      </p:pic>
      <p:pic>
        <p:nvPicPr>
          <p:cNvPr id="80" name="Graphic 79" descr="Dove outline">
            <a:extLst>
              <a:ext uri="{FF2B5EF4-FFF2-40B4-BE49-F238E27FC236}">
                <a16:creationId xmlns:a16="http://schemas.microsoft.com/office/drawing/2014/main" id="{3136FADD-1FF6-5996-31A1-28F159F844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06468" y="2781064"/>
            <a:ext cx="914400" cy="914400"/>
          </a:xfrm>
          <a:prstGeom prst="rect">
            <a:avLst/>
          </a:prstGeom>
        </p:spPr>
      </p:pic>
      <p:pic>
        <p:nvPicPr>
          <p:cNvPr id="81" name="Graphic 80" descr="Bats outline">
            <a:extLst>
              <a:ext uri="{FF2B5EF4-FFF2-40B4-BE49-F238E27FC236}">
                <a16:creationId xmlns:a16="http://schemas.microsoft.com/office/drawing/2014/main" id="{749B33CE-DC4C-1C60-AF2A-030BB93135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06468" y="3963255"/>
            <a:ext cx="914400" cy="914400"/>
          </a:xfrm>
          <a:prstGeom prst="rect">
            <a:avLst/>
          </a:prstGeom>
        </p:spPr>
      </p:pic>
      <p:pic>
        <p:nvPicPr>
          <p:cNvPr id="82" name="Graphic 81" descr="Deer with solid fill">
            <a:extLst>
              <a:ext uri="{FF2B5EF4-FFF2-40B4-BE49-F238E27FC236}">
                <a16:creationId xmlns:a16="http://schemas.microsoft.com/office/drawing/2014/main" id="{77484AC5-DC1F-0E2D-FDAB-63464E975D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06468" y="5439969"/>
            <a:ext cx="914400" cy="914400"/>
          </a:xfrm>
          <a:prstGeom prst="rect">
            <a:avLst/>
          </a:prstGeom>
        </p:spPr>
      </p:pic>
      <p:cxnSp>
        <p:nvCxnSpPr>
          <p:cNvPr id="3" name="Straight Arrow Connector 2">
            <a:extLst>
              <a:ext uri="{FF2B5EF4-FFF2-40B4-BE49-F238E27FC236}">
                <a16:creationId xmlns:a16="http://schemas.microsoft.com/office/drawing/2014/main" id="{E1C1C4FB-8A55-1293-1589-C6CD29668A02}"/>
              </a:ext>
            </a:extLst>
          </p:cNvPr>
          <p:cNvCxnSpPr/>
          <p:nvPr/>
        </p:nvCxnSpPr>
        <p:spPr>
          <a:xfrm>
            <a:off x="1960880" y="86360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A652EBE-0217-A963-63FD-804911A4157A}"/>
              </a:ext>
            </a:extLst>
          </p:cNvPr>
          <p:cNvCxnSpPr/>
          <p:nvPr/>
        </p:nvCxnSpPr>
        <p:spPr>
          <a:xfrm>
            <a:off x="1950720" y="21437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41F406-FDAB-FD31-CD50-A60A34BF8541}"/>
              </a:ext>
            </a:extLst>
          </p:cNvPr>
          <p:cNvCxnSpPr/>
          <p:nvPr/>
        </p:nvCxnSpPr>
        <p:spPr>
          <a:xfrm>
            <a:off x="1950720" y="344424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FFD6F64-876C-1A51-91D3-D8D4A12AEE5B}"/>
              </a:ext>
            </a:extLst>
          </p:cNvPr>
          <p:cNvCxnSpPr/>
          <p:nvPr/>
        </p:nvCxnSpPr>
        <p:spPr>
          <a:xfrm>
            <a:off x="1960880" y="47345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8C0A10-648F-A483-A682-C05E047EFF53}"/>
              </a:ext>
            </a:extLst>
          </p:cNvPr>
          <p:cNvCxnSpPr/>
          <p:nvPr/>
        </p:nvCxnSpPr>
        <p:spPr>
          <a:xfrm>
            <a:off x="1950720" y="627888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Plus Sign 7">
            <a:extLst>
              <a:ext uri="{FF2B5EF4-FFF2-40B4-BE49-F238E27FC236}">
                <a16:creationId xmlns:a16="http://schemas.microsoft.com/office/drawing/2014/main" id="{7FD209A5-A787-3398-9C4E-43D7F32625AB}"/>
              </a:ext>
            </a:extLst>
          </p:cNvPr>
          <p:cNvSpPr/>
          <p:nvPr/>
        </p:nvSpPr>
        <p:spPr>
          <a:xfrm>
            <a:off x="6833946" y="441989"/>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lus Sign 8">
            <a:extLst>
              <a:ext uri="{FF2B5EF4-FFF2-40B4-BE49-F238E27FC236}">
                <a16:creationId xmlns:a16="http://schemas.microsoft.com/office/drawing/2014/main" id="{6E84DE34-81AF-C072-9BB6-B4D557BB3DB5}"/>
              </a:ext>
            </a:extLst>
          </p:cNvPr>
          <p:cNvSpPr/>
          <p:nvPr/>
        </p:nvSpPr>
        <p:spPr>
          <a:xfrm>
            <a:off x="6844106" y="2992149"/>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us Sign 9">
            <a:extLst>
              <a:ext uri="{FF2B5EF4-FFF2-40B4-BE49-F238E27FC236}">
                <a16:creationId xmlns:a16="http://schemas.microsoft.com/office/drawing/2014/main" id="{6965456A-E914-23AA-9ECA-3E59F6A7C1B2}"/>
              </a:ext>
            </a:extLst>
          </p:cNvPr>
          <p:cNvSpPr/>
          <p:nvPr/>
        </p:nvSpPr>
        <p:spPr>
          <a:xfrm>
            <a:off x="6844106" y="4173838"/>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Connector 10">
            <a:extLst>
              <a:ext uri="{FF2B5EF4-FFF2-40B4-BE49-F238E27FC236}">
                <a16:creationId xmlns:a16="http://schemas.microsoft.com/office/drawing/2014/main" id="{3032D055-4ED8-4446-58A1-C16E1A83328F}"/>
              </a:ext>
            </a:extLst>
          </p:cNvPr>
          <p:cNvSpPr/>
          <p:nvPr/>
        </p:nvSpPr>
        <p:spPr>
          <a:xfrm>
            <a:off x="6906933" y="1739664"/>
            <a:ext cx="504266"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Minus Sign 11">
            <a:extLst>
              <a:ext uri="{FF2B5EF4-FFF2-40B4-BE49-F238E27FC236}">
                <a16:creationId xmlns:a16="http://schemas.microsoft.com/office/drawing/2014/main" id="{D4086887-9AB1-D734-28CF-4A355174F577}"/>
              </a:ext>
            </a:extLst>
          </p:cNvPr>
          <p:cNvSpPr/>
          <p:nvPr/>
        </p:nvSpPr>
        <p:spPr>
          <a:xfrm>
            <a:off x="6856133" y="5846369"/>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0B696573-71CB-1513-78A7-7649C0A2457F}"/>
              </a:ext>
            </a:extLst>
          </p:cNvPr>
          <p:cNvCxnSpPr/>
          <p:nvPr/>
        </p:nvCxnSpPr>
        <p:spPr>
          <a:xfrm>
            <a:off x="1960880" y="1109625"/>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C9C600-039E-49C9-949D-5B63EB305419}"/>
              </a:ext>
            </a:extLst>
          </p:cNvPr>
          <p:cNvCxnSpPr/>
          <p:nvPr/>
        </p:nvCxnSpPr>
        <p:spPr>
          <a:xfrm>
            <a:off x="1960880" y="657682"/>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1199AA-0243-1EBA-5075-613F8E9847A0}"/>
              </a:ext>
            </a:extLst>
          </p:cNvPr>
          <p:cNvCxnSpPr/>
          <p:nvPr/>
        </p:nvCxnSpPr>
        <p:spPr>
          <a:xfrm>
            <a:off x="1950720" y="2359305"/>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FBA1D1-AA13-2390-2869-146497711BD7}"/>
              </a:ext>
            </a:extLst>
          </p:cNvPr>
          <p:cNvCxnSpPr/>
          <p:nvPr/>
        </p:nvCxnSpPr>
        <p:spPr>
          <a:xfrm>
            <a:off x="1945640" y="3134537"/>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F5EDE6-6B02-8942-7470-9C0346DC902C}"/>
              </a:ext>
            </a:extLst>
          </p:cNvPr>
          <p:cNvCxnSpPr/>
          <p:nvPr/>
        </p:nvCxnSpPr>
        <p:spPr>
          <a:xfrm>
            <a:off x="1945640" y="33121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7DFB86-3D59-A4C6-EFA6-FA856D2ED106}"/>
              </a:ext>
            </a:extLst>
          </p:cNvPr>
          <p:cNvCxnSpPr/>
          <p:nvPr/>
        </p:nvCxnSpPr>
        <p:spPr>
          <a:xfrm>
            <a:off x="1960880" y="36396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29B6BD-CC99-1AD3-4FBB-811C226422CF}"/>
              </a:ext>
            </a:extLst>
          </p:cNvPr>
          <p:cNvCxnSpPr/>
          <p:nvPr/>
        </p:nvCxnSpPr>
        <p:spPr>
          <a:xfrm>
            <a:off x="1960880" y="37920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311E24-7E2A-34FB-9B56-572BA95A59D6}"/>
              </a:ext>
            </a:extLst>
          </p:cNvPr>
          <p:cNvCxnSpPr/>
          <p:nvPr/>
        </p:nvCxnSpPr>
        <p:spPr>
          <a:xfrm>
            <a:off x="1945640" y="61061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613FD8-952B-836E-48DC-009E416D2D56}"/>
              </a:ext>
            </a:extLst>
          </p:cNvPr>
          <p:cNvCxnSpPr/>
          <p:nvPr/>
        </p:nvCxnSpPr>
        <p:spPr>
          <a:xfrm>
            <a:off x="1945640" y="5917489"/>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Minus Sign 21">
            <a:extLst>
              <a:ext uri="{FF2B5EF4-FFF2-40B4-BE49-F238E27FC236}">
                <a16:creationId xmlns:a16="http://schemas.microsoft.com/office/drawing/2014/main" id="{72657C3B-F78A-D38C-2EE9-8FC9F8F6CAAD}"/>
              </a:ext>
            </a:extLst>
          </p:cNvPr>
          <p:cNvSpPr/>
          <p:nvPr/>
        </p:nvSpPr>
        <p:spPr>
          <a:xfrm>
            <a:off x="8290954" y="624306"/>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inus Sign 22">
            <a:extLst>
              <a:ext uri="{FF2B5EF4-FFF2-40B4-BE49-F238E27FC236}">
                <a16:creationId xmlns:a16="http://schemas.microsoft.com/office/drawing/2014/main" id="{45075C8A-2D06-DBEF-E342-A5214A078688}"/>
              </a:ext>
            </a:extLst>
          </p:cNvPr>
          <p:cNvSpPr/>
          <p:nvPr/>
        </p:nvSpPr>
        <p:spPr>
          <a:xfrm>
            <a:off x="7640714" y="624307"/>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lus Sign 23">
            <a:extLst>
              <a:ext uri="{FF2B5EF4-FFF2-40B4-BE49-F238E27FC236}">
                <a16:creationId xmlns:a16="http://schemas.microsoft.com/office/drawing/2014/main" id="{BBF1F5E5-036F-B408-AB00-5A7ACB7F0ECD}"/>
              </a:ext>
            </a:extLst>
          </p:cNvPr>
          <p:cNvSpPr/>
          <p:nvPr/>
        </p:nvSpPr>
        <p:spPr>
          <a:xfrm>
            <a:off x="7640714" y="1651000"/>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inus Sign 24">
            <a:extLst>
              <a:ext uri="{FF2B5EF4-FFF2-40B4-BE49-F238E27FC236}">
                <a16:creationId xmlns:a16="http://schemas.microsoft.com/office/drawing/2014/main" id="{4758BD43-EE31-5076-4CE4-5180FC325052}"/>
              </a:ext>
            </a:extLst>
          </p:cNvPr>
          <p:cNvSpPr/>
          <p:nvPr/>
        </p:nvSpPr>
        <p:spPr>
          <a:xfrm>
            <a:off x="7506373" y="3104233"/>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Connector 25">
            <a:extLst>
              <a:ext uri="{FF2B5EF4-FFF2-40B4-BE49-F238E27FC236}">
                <a16:creationId xmlns:a16="http://schemas.microsoft.com/office/drawing/2014/main" id="{334F99EC-102C-BDB2-A570-4081DE501674}"/>
              </a:ext>
            </a:extLst>
          </p:cNvPr>
          <p:cNvSpPr/>
          <p:nvPr/>
        </p:nvSpPr>
        <p:spPr>
          <a:xfrm>
            <a:off x="8376380" y="3032760"/>
            <a:ext cx="479387"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Connector 26">
            <a:extLst>
              <a:ext uri="{FF2B5EF4-FFF2-40B4-BE49-F238E27FC236}">
                <a16:creationId xmlns:a16="http://schemas.microsoft.com/office/drawing/2014/main" id="{25EFE3AA-93E6-0C5E-778E-8DA2CE0732EA}"/>
              </a:ext>
            </a:extLst>
          </p:cNvPr>
          <p:cNvSpPr/>
          <p:nvPr/>
        </p:nvSpPr>
        <p:spPr>
          <a:xfrm>
            <a:off x="9100413" y="3015689"/>
            <a:ext cx="504266"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Plus Sign 27">
            <a:extLst>
              <a:ext uri="{FF2B5EF4-FFF2-40B4-BE49-F238E27FC236}">
                <a16:creationId xmlns:a16="http://schemas.microsoft.com/office/drawing/2014/main" id="{A48E8A41-4D2E-F779-B6EE-886F191C80D2}"/>
              </a:ext>
            </a:extLst>
          </p:cNvPr>
          <p:cNvSpPr/>
          <p:nvPr/>
        </p:nvSpPr>
        <p:spPr>
          <a:xfrm>
            <a:off x="9737801" y="2988428"/>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lus Sign 28">
            <a:extLst>
              <a:ext uri="{FF2B5EF4-FFF2-40B4-BE49-F238E27FC236}">
                <a16:creationId xmlns:a16="http://schemas.microsoft.com/office/drawing/2014/main" id="{C8D464D0-0BCA-DF85-ECB5-EE431F242FA0}"/>
              </a:ext>
            </a:extLst>
          </p:cNvPr>
          <p:cNvSpPr/>
          <p:nvPr/>
        </p:nvSpPr>
        <p:spPr>
          <a:xfrm>
            <a:off x="7640714" y="570690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lus Sign 29">
            <a:extLst>
              <a:ext uri="{FF2B5EF4-FFF2-40B4-BE49-F238E27FC236}">
                <a16:creationId xmlns:a16="http://schemas.microsoft.com/office/drawing/2014/main" id="{74B31330-C2A1-40C5-0823-240484FF4789}"/>
              </a:ext>
            </a:extLst>
          </p:cNvPr>
          <p:cNvSpPr/>
          <p:nvPr/>
        </p:nvSpPr>
        <p:spPr>
          <a:xfrm>
            <a:off x="8454732" y="570690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Arrow Connector 30">
            <a:extLst>
              <a:ext uri="{FF2B5EF4-FFF2-40B4-BE49-F238E27FC236}">
                <a16:creationId xmlns:a16="http://schemas.microsoft.com/office/drawing/2014/main" id="{E571AE57-40CF-1042-8B8A-4A8DA21B9ECC}"/>
              </a:ext>
            </a:extLst>
          </p:cNvPr>
          <p:cNvCxnSpPr/>
          <p:nvPr/>
        </p:nvCxnSpPr>
        <p:spPr>
          <a:xfrm>
            <a:off x="1950720" y="196088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D21545-36E7-E794-CA59-2760AB25EDDB}"/>
              </a:ext>
            </a:extLst>
          </p:cNvPr>
          <p:cNvCxnSpPr/>
          <p:nvPr/>
        </p:nvCxnSpPr>
        <p:spPr>
          <a:xfrm>
            <a:off x="1950720" y="177800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Minus Sign 32">
            <a:extLst>
              <a:ext uri="{FF2B5EF4-FFF2-40B4-BE49-F238E27FC236}">
                <a16:creationId xmlns:a16="http://schemas.microsoft.com/office/drawing/2014/main" id="{DDD4DE78-C52F-C048-46BC-6714CD362186}"/>
              </a:ext>
            </a:extLst>
          </p:cNvPr>
          <p:cNvSpPr/>
          <p:nvPr/>
        </p:nvSpPr>
        <p:spPr>
          <a:xfrm>
            <a:off x="8317681" y="1783876"/>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lus Sign 33">
            <a:extLst>
              <a:ext uri="{FF2B5EF4-FFF2-40B4-BE49-F238E27FC236}">
                <a16:creationId xmlns:a16="http://schemas.microsoft.com/office/drawing/2014/main" id="{D6FEC13C-DFC0-A6CE-1811-7181BC2E4958}"/>
              </a:ext>
            </a:extLst>
          </p:cNvPr>
          <p:cNvSpPr/>
          <p:nvPr/>
        </p:nvSpPr>
        <p:spPr>
          <a:xfrm>
            <a:off x="9100413" y="166343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lowchart: Connector 1">
            <a:extLst>
              <a:ext uri="{FF2B5EF4-FFF2-40B4-BE49-F238E27FC236}">
                <a16:creationId xmlns:a16="http://schemas.microsoft.com/office/drawing/2014/main" id="{AFCA7863-FED9-9EFC-B392-506D14A94AAD}"/>
              </a:ext>
            </a:extLst>
          </p:cNvPr>
          <p:cNvSpPr/>
          <p:nvPr/>
        </p:nvSpPr>
        <p:spPr>
          <a:xfrm>
            <a:off x="6675120" y="441989"/>
            <a:ext cx="965594" cy="763450"/>
          </a:xfrm>
          <a:prstGeom prst="flowChartConnector">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lowchart: Connector 36">
            <a:extLst>
              <a:ext uri="{FF2B5EF4-FFF2-40B4-BE49-F238E27FC236}">
                <a16:creationId xmlns:a16="http://schemas.microsoft.com/office/drawing/2014/main" id="{62D092DD-480D-1848-5419-F45B9EA1BC22}"/>
              </a:ext>
            </a:extLst>
          </p:cNvPr>
          <p:cNvSpPr/>
          <p:nvPr/>
        </p:nvSpPr>
        <p:spPr>
          <a:xfrm>
            <a:off x="6633753" y="4152692"/>
            <a:ext cx="965594" cy="763450"/>
          </a:xfrm>
          <a:prstGeom prst="flowChartConnector">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Connector 37">
            <a:extLst>
              <a:ext uri="{FF2B5EF4-FFF2-40B4-BE49-F238E27FC236}">
                <a16:creationId xmlns:a16="http://schemas.microsoft.com/office/drawing/2014/main" id="{1847E694-D07C-7FCF-F9B3-D0403ABB6DCF}"/>
              </a:ext>
            </a:extLst>
          </p:cNvPr>
          <p:cNvSpPr/>
          <p:nvPr/>
        </p:nvSpPr>
        <p:spPr>
          <a:xfrm>
            <a:off x="8354193" y="5670809"/>
            <a:ext cx="965594" cy="763450"/>
          </a:xfrm>
          <a:prstGeom prst="flowChartConnector">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F7654F6D-6768-CC9F-7F0B-AB9FE980D589}"/>
              </a:ext>
            </a:extLst>
          </p:cNvPr>
          <p:cNvSpPr txBox="1"/>
          <p:nvPr/>
        </p:nvSpPr>
        <p:spPr>
          <a:xfrm>
            <a:off x="9235440" y="312184"/>
            <a:ext cx="2682240" cy="1323439"/>
          </a:xfrm>
          <a:prstGeom prst="rect">
            <a:avLst/>
          </a:prstGeom>
          <a:noFill/>
        </p:spPr>
        <p:txBody>
          <a:bodyPr wrap="square" rtlCol="0">
            <a:spAutoFit/>
          </a:bodyPr>
          <a:lstStyle/>
          <a:p>
            <a:r>
              <a:rPr lang="en-GB" sz="4000" b="1" i="1" dirty="0">
                <a:solidFill>
                  <a:srgbClr val="0070C0"/>
                </a:solidFill>
              </a:rPr>
              <a:t>Traditional Review </a:t>
            </a:r>
          </a:p>
        </p:txBody>
      </p:sp>
    </p:spTree>
    <p:extLst>
      <p:ext uri="{BB962C8B-B14F-4D97-AF65-F5344CB8AC3E}">
        <p14:creationId xmlns:p14="http://schemas.microsoft.com/office/powerpoint/2010/main" val="3009329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Graphic 62" descr="Forest scene outline">
            <a:extLst>
              <a:ext uri="{FF2B5EF4-FFF2-40B4-BE49-F238E27FC236}">
                <a16:creationId xmlns:a16="http://schemas.microsoft.com/office/drawing/2014/main" id="{21CDD075-A761-F545-1779-A0719838BC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800" y="120975"/>
            <a:ext cx="1296818" cy="1296818"/>
          </a:xfrm>
          <a:prstGeom prst="rect">
            <a:avLst/>
          </a:prstGeom>
        </p:spPr>
      </p:pic>
      <p:pic>
        <p:nvPicPr>
          <p:cNvPr id="65" name="Graphic 64" descr="Tree Stump with solid fill">
            <a:extLst>
              <a:ext uri="{FF2B5EF4-FFF2-40B4-BE49-F238E27FC236}">
                <a16:creationId xmlns:a16="http://schemas.microsoft.com/office/drawing/2014/main" id="{3424C8D7-DC70-9A96-4FF0-71E455FD41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2122" y="685977"/>
            <a:ext cx="423648" cy="423648"/>
          </a:xfrm>
          <a:prstGeom prst="rect">
            <a:avLst/>
          </a:prstGeom>
        </p:spPr>
      </p:pic>
      <p:pic>
        <p:nvPicPr>
          <p:cNvPr id="66" name="Graphic 65" descr="Forest scene outline">
            <a:extLst>
              <a:ext uri="{FF2B5EF4-FFF2-40B4-BE49-F238E27FC236}">
                <a16:creationId xmlns:a16="http://schemas.microsoft.com/office/drawing/2014/main" id="{3A528F4B-2F99-58D9-D01A-257E93DE43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80" y="1370655"/>
            <a:ext cx="1296818" cy="1296818"/>
          </a:xfrm>
          <a:prstGeom prst="rect">
            <a:avLst/>
          </a:prstGeom>
        </p:spPr>
      </p:pic>
      <p:pic>
        <p:nvPicPr>
          <p:cNvPr id="68" name="Graphic 67" descr="Tree Stump with solid fill">
            <a:extLst>
              <a:ext uri="{FF2B5EF4-FFF2-40B4-BE49-F238E27FC236}">
                <a16:creationId xmlns:a16="http://schemas.microsoft.com/office/drawing/2014/main" id="{ECDF5399-2E14-88D3-584A-37E9BDCD5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1802" y="1935657"/>
            <a:ext cx="423648" cy="423648"/>
          </a:xfrm>
          <a:prstGeom prst="rect">
            <a:avLst/>
          </a:prstGeom>
        </p:spPr>
      </p:pic>
      <p:pic>
        <p:nvPicPr>
          <p:cNvPr id="69" name="Graphic 68" descr="Forest scene outline">
            <a:extLst>
              <a:ext uri="{FF2B5EF4-FFF2-40B4-BE49-F238E27FC236}">
                <a16:creationId xmlns:a16="http://schemas.microsoft.com/office/drawing/2014/main" id="{716886CF-A6C7-0507-439F-A0533BB2A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2589855"/>
            <a:ext cx="1296818" cy="1296818"/>
          </a:xfrm>
          <a:prstGeom prst="rect">
            <a:avLst/>
          </a:prstGeom>
        </p:spPr>
      </p:pic>
      <p:pic>
        <p:nvPicPr>
          <p:cNvPr id="71" name="Graphic 70" descr="Tree Stump with solid fill">
            <a:extLst>
              <a:ext uri="{FF2B5EF4-FFF2-40B4-BE49-F238E27FC236}">
                <a16:creationId xmlns:a16="http://schemas.microsoft.com/office/drawing/2014/main" id="{D396138A-F9C7-0269-C2FC-4E071F4CAD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3154857"/>
            <a:ext cx="423648" cy="423648"/>
          </a:xfrm>
          <a:prstGeom prst="rect">
            <a:avLst/>
          </a:prstGeom>
        </p:spPr>
      </p:pic>
      <p:pic>
        <p:nvPicPr>
          <p:cNvPr id="72" name="Graphic 71" descr="Forest scene outline">
            <a:extLst>
              <a:ext uri="{FF2B5EF4-FFF2-40B4-BE49-F238E27FC236}">
                <a16:creationId xmlns:a16="http://schemas.microsoft.com/office/drawing/2014/main" id="{87F69263-19A9-3C03-F1E4-A045E936C9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5343215"/>
            <a:ext cx="1296818" cy="1296818"/>
          </a:xfrm>
          <a:prstGeom prst="rect">
            <a:avLst/>
          </a:prstGeom>
        </p:spPr>
      </p:pic>
      <p:pic>
        <p:nvPicPr>
          <p:cNvPr id="74" name="Graphic 73" descr="Tree Stump with solid fill">
            <a:extLst>
              <a:ext uri="{FF2B5EF4-FFF2-40B4-BE49-F238E27FC236}">
                <a16:creationId xmlns:a16="http://schemas.microsoft.com/office/drawing/2014/main" id="{6CDE09D1-E5B9-0EF4-A4FA-9371EE827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5989497"/>
            <a:ext cx="423648" cy="423648"/>
          </a:xfrm>
          <a:prstGeom prst="rect">
            <a:avLst/>
          </a:prstGeom>
        </p:spPr>
      </p:pic>
      <p:pic>
        <p:nvPicPr>
          <p:cNvPr id="75" name="Graphic 74" descr="Forest scene outline">
            <a:extLst>
              <a:ext uri="{FF2B5EF4-FFF2-40B4-BE49-F238E27FC236}">
                <a16:creationId xmlns:a16="http://schemas.microsoft.com/office/drawing/2014/main" id="{40788FF0-DE22-2213-F648-00B30CED0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3940248"/>
            <a:ext cx="1296818" cy="1296818"/>
          </a:xfrm>
          <a:prstGeom prst="rect">
            <a:avLst/>
          </a:prstGeom>
        </p:spPr>
      </p:pic>
      <p:pic>
        <p:nvPicPr>
          <p:cNvPr id="76" name="Graphic 75" descr="Tree Stump with solid fill">
            <a:extLst>
              <a:ext uri="{FF2B5EF4-FFF2-40B4-BE49-F238E27FC236}">
                <a16:creationId xmlns:a16="http://schemas.microsoft.com/office/drawing/2014/main" id="{07517C7E-D3E2-35D1-CCFA-86B699729F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4505250"/>
            <a:ext cx="423648" cy="423648"/>
          </a:xfrm>
          <a:prstGeom prst="rect">
            <a:avLst/>
          </a:prstGeom>
        </p:spPr>
      </p:pic>
      <p:pic>
        <p:nvPicPr>
          <p:cNvPr id="78" name="Graphic 77" descr="Peacock with solid fill">
            <a:extLst>
              <a:ext uri="{FF2B5EF4-FFF2-40B4-BE49-F238E27FC236}">
                <a16:creationId xmlns:a16="http://schemas.microsoft.com/office/drawing/2014/main" id="{534CCEDF-146D-3E0E-5848-033B88408D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2778" y="312184"/>
            <a:ext cx="914400" cy="914400"/>
          </a:xfrm>
          <a:prstGeom prst="rect">
            <a:avLst/>
          </a:prstGeom>
        </p:spPr>
      </p:pic>
      <p:pic>
        <p:nvPicPr>
          <p:cNvPr id="79" name="Content Placeholder 24" descr="Squirrel outline">
            <a:extLst>
              <a:ext uri="{FF2B5EF4-FFF2-40B4-BE49-F238E27FC236}">
                <a16:creationId xmlns:a16="http://schemas.microsoft.com/office/drawing/2014/main" id="{74BB5C0F-CE6D-DC14-3583-FB34E04A5A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12778" y="1586052"/>
            <a:ext cx="914400" cy="914400"/>
          </a:xfrm>
          <a:prstGeom prst="rect">
            <a:avLst/>
          </a:prstGeom>
        </p:spPr>
      </p:pic>
      <p:pic>
        <p:nvPicPr>
          <p:cNvPr id="80" name="Graphic 79" descr="Dove outline">
            <a:extLst>
              <a:ext uri="{FF2B5EF4-FFF2-40B4-BE49-F238E27FC236}">
                <a16:creationId xmlns:a16="http://schemas.microsoft.com/office/drawing/2014/main" id="{3136FADD-1FF6-5996-31A1-28F159F844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06468" y="2781064"/>
            <a:ext cx="914400" cy="914400"/>
          </a:xfrm>
          <a:prstGeom prst="rect">
            <a:avLst/>
          </a:prstGeom>
        </p:spPr>
      </p:pic>
      <p:pic>
        <p:nvPicPr>
          <p:cNvPr id="81" name="Graphic 80" descr="Bats outline">
            <a:extLst>
              <a:ext uri="{FF2B5EF4-FFF2-40B4-BE49-F238E27FC236}">
                <a16:creationId xmlns:a16="http://schemas.microsoft.com/office/drawing/2014/main" id="{749B33CE-DC4C-1C60-AF2A-030BB93135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06468" y="3963255"/>
            <a:ext cx="914400" cy="914400"/>
          </a:xfrm>
          <a:prstGeom prst="rect">
            <a:avLst/>
          </a:prstGeom>
        </p:spPr>
      </p:pic>
      <p:pic>
        <p:nvPicPr>
          <p:cNvPr id="82" name="Graphic 81" descr="Deer with solid fill">
            <a:extLst>
              <a:ext uri="{FF2B5EF4-FFF2-40B4-BE49-F238E27FC236}">
                <a16:creationId xmlns:a16="http://schemas.microsoft.com/office/drawing/2014/main" id="{77484AC5-DC1F-0E2D-FDAB-63464E975D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06468" y="5439969"/>
            <a:ext cx="914400" cy="914400"/>
          </a:xfrm>
          <a:prstGeom prst="rect">
            <a:avLst/>
          </a:prstGeom>
        </p:spPr>
      </p:pic>
      <p:cxnSp>
        <p:nvCxnSpPr>
          <p:cNvPr id="3" name="Straight Arrow Connector 2">
            <a:extLst>
              <a:ext uri="{FF2B5EF4-FFF2-40B4-BE49-F238E27FC236}">
                <a16:creationId xmlns:a16="http://schemas.microsoft.com/office/drawing/2014/main" id="{E1C1C4FB-8A55-1293-1589-C6CD29668A02}"/>
              </a:ext>
            </a:extLst>
          </p:cNvPr>
          <p:cNvCxnSpPr/>
          <p:nvPr/>
        </p:nvCxnSpPr>
        <p:spPr>
          <a:xfrm>
            <a:off x="1960880" y="86360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A652EBE-0217-A963-63FD-804911A4157A}"/>
              </a:ext>
            </a:extLst>
          </p:cNvPr>
          <p:cNvCxnSpPr/>
          <p:nvPr/>
        </p:nvCxnSpPr>
        <p:spPr>
          <a:xfrm>
            <a:off x="1950720" y="21437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41F406-FDAB-FD31-CD50-A60A34BF8541}"/>
              </a:ext>
            </a:extLst>
          </p:cNvPr>
          <p:cNvCxnSpPr/>
          <p:nvPr/>
        </p:nvCxnSpPr>
        <p:spPr>
          <a:xfrm>
            <a:off x="1950720" y="344424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FFD6F64-876C-1A51-91D3-D8D4A12AEE5B}"/>
              </a:ext>
            </a:extLst>
          </p:cNvPr>
          <p:cNvCxnSpPr/>
          <p:nvPr/>
        </p:nvCxnSpPr>
        <p:spPr>
          <a:xfrm>
            <a:off x="1960880" y="47345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8C0A10-648F-A483-A682-C05E047EFF53}"/>
              </a:ext>
            </a:extLst>
          </p:cNvPr>
          <p:cNvCxnSpPr/>
          <p:nvPr/>
        </p:nvCxnSpPr>
        <p:spPr>
          <a:xfrm>
            <a:off x="1950720" y="627888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Plus Sign 7">
            <a:extLst>
              <a:ext uri="{FF2B5EF4-FFF2-40B4-BE49-F238E27FC236}">
                <a16:creationId xmlns:a16="http://schemas.microsoft.com/office/drawing/2014/main" id="{7FD209A5-A787-3398-9C4E-43D7F32625AB}"/>
              </a:ext>
            </a:extLst>
          </p:cNvPr>
          <p:cNvSpPr/>
          <p:nvPr/>
        </p:nvSpPr>
        <p:spPr>
          <a:xfrm>
            <a:off x="6833946" y="441989"/>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lus Sign 8">
            <a:extLst>
              <a:ext uri="{FF2B5EF4-FFF2-40B4-BE49-F238E27FC236}">
                <a16:creationId xmlns:a16="http://schemas.microsoft.com/office/drawing/2014/main" id="{6E84DE34-81AF-C072-9BB6-B4D557BB3DB5}"/>
              </a:ext>
            </a:extLst>
          </p:cNvPr>
          <p:cNvSpPr/>
          <p:nvPr/>
        </p:nvSpPr>
        <p:spPr>
          <a:xfrm>
            <a:off x="6844106" y="2992149"/>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us Sign 9">
            <a:extLst>
              <a:ext uri="{FF2B5EF4-FFF2-40B4-BE49-F238E27FC236}">
                <a16:creationId xmlns:a16="http://schemas.microsoft.com/office/drawing/2014/main" id="{6965456A-E914-23AA-9ECA-3E59F6A7C1B2}"/>
              </a:ext>
            </a:extLst>
          </p:cNvPr>
          <p:cNvSpPr/>
          <p:nvPr/>
        </p:nvSpPr>
        <p:spPr>
          <a:xfrm>
            <a:off x="6844106" y="4173838"/>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Connector 10">
            <a:extLst>
              <a:ext uri="{FF2B5EF4-FFF2-40B4-BE49-F238E27FC236}">
                <a16:creationId xmlns:a16="http://schemas.microsoft.com/office/drawing/2014/main" id="{3032D055-4ED8-4446-58A1-C16E1A83328F}"/>
              </a:ext>
            </a:extLst>
          </p:cNvPr>
          <p:cNvSpPr/>
          <p:nvPr/>
        </p:nvSpPr>
        <p:spPr>
          <a:xfrm>
            <a:off x="6906933" y="1739664"/>
            <a:ext cx="504266"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Minus Sign 11">
            <a:extLst>
              <a:ext uri="{FF2B5EF4-FFF2-40B4-BE49-F238E27FC236}">
                <a16:creationId xmlns:a16="http://schemas.microsoft.com/office/drawing/2014/main" id="{D4086887-9AB1-D734-28CF-4A355174F577}"/>
              </a:ext>
            </a:extLst>
          </p:cNvPr>
          <p:cNvSpPr/>
          <p:nvPr/>
        </p:nvSpPr>
        <p:spPr>
          <a:xfrm>
            <a:off x="6856133" y="5846369"/>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0B696573-71CB-1513-78A7-7649C0A2457F}"/>
              </a:ext>
            </a:extLst>
          </p:cNvPr>
          <p:cNvCxnSpPr/>
          <p:nvPr/>
        </p:nvCxnSpPr>
        <p:spPr>
          <a:xfrm>
            <a:off x="1960880" y="1109625"/>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C9C600-039E-49C9-949D-5B63EB305419}"/>
              </a:ext>
            </a:extLst>
          </p:cNvPr>
          <p:cNvCxnSpPr/>
          <p:nvPr/>
        </p:nvCxnSpPr>
        <p:spPr>
          <a:xfrm>
            <a:off x="1960880" y="657682"/>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1199AA-0243-1EBA-5075-613F8E9847A0}"/>
              </a:ext>
            </a:extLst>
          </p:cNvPr>
          <p:cNvCxnSpPr/>
          <p:nvPr/>
        </p:nvCxnSpPr>
        <p:spPr>
          <a:xfrm>
            <a:off x="1950720" y="2359305"/>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FBA1D1-AA13-2390-2869-146497711BD7}"/>
              </a:ext>
            </a:extLst>
          </p:cNvPr>
          <p:cNvCxnSpPr/>
          <p:nvPr/>
        </p:nvCxnSpPr>
        <p:spPr>
          <a:xfrm>
            <a:off x="1945640" y="3134537"/>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F5EDE6-6B02-8942-7470-9C0346DC902C}"/>
              </a:ext>
            </a:extLst>
          </p:cNvPr>
          <p:cNvCxnSpPr/>
          <p:nvPr/>
        </p:nvCxnSpPr>
        <p:spPr>
          <a:xfrm>
            <a:off x="1945640" y="33121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7DFB86-3D59-A4C6-EFA6-FA856D2ED106}"/>
              </a:ext>
            </a:extLst>
          </p:cNvPr>
          <p:cNvCxnSpPr/>
          <p:nvPr/>
        </p:nvCxnSpPr>
        <p:spPr>
          <a:xfrm>
            <a:off x="1960880" y="36396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29B6BD-CC99-1AD3-4FBB-811C226422CF}"/>
              </a:ext>
            </a:extLst>
          </p:cNvPr>
          <p:cNvCxnSpPr/>
          <p:nvPr/>
        </p:nvCxnSpPr>
        <p:spPr>
          <a:xfrm>
            <a:off x="1960880" y="37920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311E24-7E2A-34FB-9B56-572BA95A59D6}"/>
              </a:ext>
            </a:extLst>
          </p:cNvPr>
          <p:cNvCxnSpPr/>
          <p:nvPr/>
        </p:nvCxnSpPr>
        <p:spPr>
          <a:xfrm>
            <a:off x="1945640" y="61061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613FD8-952B-836E-48DC-009E416D2D56}"/>
              </a:ext>
            </a:extLst>
          </p:cNvPr>
          <p:cNvCxnSpPr/>
          <p:nvPr/>
        </p:nvCxnSpPr>
        <p:spPr>
          <a:xfrm>
            <a:off x="1945640" y="5917489"/>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Minus Sign 21">
            <a:extLst>
              <a:ext uri="{FF2B5EF4-FFF2-40B4-BE49-F238E27FC236}">
                <a16:creationId xmlns:a16="http://schemas.microsoft.com/office/drawing/2014/main" id="{72657C3B-F78A-D38C-2EE9-8FC9F8F6CAAD}"/>
              </a:ext>
            </a:extLst>
          </p:cNvPr>
          <p:cNvSpPr/>
          <p:nvPr/>
        </p:nvSpPr>
        <p:spPr>
          <a:xfrm>
            <a:off x="8290954" y="624306"/>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inus Sign 22">
            <a:extLst>
              <a:ext uri="{FF2B5EF4-FFF2-40B4-BE49-F238E27FC236}">
                <a16:creationId xmlns:a16="http://schemas.microsoft.com/office/drawing/2014/main" id="{45075C8A-2D06-DBEF-E342-A5214A078688}"/>
              </a:ext>
            </a:extLst>
          </p:cNvPr>
          <p:cNvSpPr/>
          <p:nvPr/>
        </p:nvSpPr>
        <p:spPr>
          <a:xfrm>
            <a:off x="7640714" y="624307"/>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lus Sign 23">
            <a:extLst>
              <a:ext uri="{FF2B5EF4-FFF2-40B4-BE49-F238E27FC236}">
                <a16:creationId xmlns:a16="http://schemas.microsoft.com/office/drawing/2014/main" id="{BBF1F5E5-036F-B408-AB00-5A7ACB7F0ECD}"/>
              </a:ext>
            </a:extLst>
          </p:cNvPr>
          <p:cNvSpPr/>
          <p:nvPr/>
        </p:nvSpPr>
        <p:spPr>
          <a:xfrm>
            <a:off x="7640714" y="1651000"/>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inus Sign 24">
            <a:extLst>
              <a:ext uri="{FF2B5EF4-FFF2-40B4-BE49-F238E27FC236}">
                <a16:creationId xmlns:a16="http://schemas.microsoft.com/office/drawing/2014/main" id="{4758BD43-EE31-5076-4CE4-5180FC325052}"/>
              </a:ext>
            </a:extLst>
          </p:cNvPr>
          <p:cNvSpPr/>
          <p:nvPr/>
        </p:nvSpPr>
        <p:spPr>
          <a:xfrm>
            <a:off x="7506373" y="3104233"/>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Connector 25">
            <a:extLst>
              <a:ext uri="{FF2B5EF4-FFF2-40B4-BE49-F238E27FC236}">
                <a16:creationId xmlns:a16="http://schemas.microsoft.com/office/drawing/2014/main" id="{334F99EC-102C-BDB2-A570-4081DE501674}"/>
              </a:ext>
            </a:extLst>
          </p:cNvPr>
          <p:cNvSpPr/>
          <p:nvPr/>
        </p:nvSpPr>
        <p:spPr>
          <a:xfrm>
            <a:off x="8376380" y="3032760"/>
            <a:ext cx="479387"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Connector 26">
            <a:extLst>
              <a:ext uri="{FF2B5EF4-FFF2-40B4-BE49-F238E27FC236}">
                <a16:creationId xmlns:a16="http://schemas.microsoft.com/office/drawing/2014/main" id="{25EFE3AA-93E6-0C5E-778E-8DA2CE0732EA}"/>
              </a:ext>
            </a:extLst>
          </p:cNvPr>
          <p:cNvSpPr/>
          <p:nvPr/>
        </p:nvSpPr>
        <p:spPr>
          <a:xfrm>
            <a:off x="9100413" y="3015689"/>
            <a:ext cx="504266"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Plus Sign 27">
            <a:extLst>
              <a:ext uri="{FF2B5EF4-FFF2-40B4-BE49-F238E27FC236}">
                <a16:creationId xmlns:a16="http://schemas.microsoft.com/office/drawing/2014/main" id="{A48E8A41-4D2E-F779-B6EE-886F191C80D2}"/>
              </a:ext>
            </a:extLst>
          </p:cNvPr>
          <p:cNvSpPr/>
          <p:nvPr/>
        </p:nvSpPr>
        <p:spPr>
          <a:xfrm>
            <a:off x="9737801" y="2988428"/>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lus Sign 28">
            <a:extLst>
              <a:ext uri="{FF2B5EF4-FFF2-40B4-BE49-F238E27FC236}">
                <a16:creationId xmlns:a16="http://schemas.microsoft.com/office/drawing/2014/main" id="{C8D464D0-0BCA-DF85-ECB5-EE431F242FA0}"/>
              </a:ext>
            </a:extLst>
          </p:cNvPr>
          <p:cNvSpPr/>
          <p:nvPr/>
        </p:nvSpPr>
        <p:spPr>
          <a:xfrm>
            <a:off x="7640714" y="570690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lus Sign 29">
            <a:extLst>
              <a:ext uri="{FF2B5EF4-FFF2-40B4-BE49-F238E27FC236}">
                <a16:creationId xmlns:a16="http://schemas.microsoft.com/office/drawing/2014/main" id="{74B31330-C2A1-40C5-0823-240484FF4789}"/>
              </a:ext>
            </a:extLst>
          </p:cNvPr>
          <p:cNvSpPr/>
          <p:nvPr/>
        </p:nvSpPr>
        <p:spPr>
          <a:xfrm>
            <a:off x="8454732" y="570690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Arrow Connector 30">
            <a:extLst>
              <a:ext uri="{FF2B5EF4-FFF2-40B4-BE49-F238E27FC236}">
                <a16:creationId xmlns:a16="http://schemas.microsoft.com/office/drawing/2014/main" id="{E571AE57-40CF-1042-8B8A-4A8DA21B9ECC}"/>
              </a:ext>
            </a:extLst>
          </p:cNvPr>
          <p:cNvCxnSpPr/>
          <p:nvPr/>
        </p:nvCxnSpPr>
        <p:spPr>
          <a:xfrm>
            <a:off x="1950720" y="196088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D21545-36E7-E794-CA59-2760AB25EDDB}"/>
              </a:ext>
            </a:extLst>
          </p:cNvPr>
          <p:cNvCxnSpPr/>
          <p:nvPr/>
        </p:nvCxnSpPr>
        <p:spPr>
          <a:xfrm>
            <a:off x="1950720" y="177800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Minus Sign 32">
            <a:extLst>
              <a:ext uri="{FF2B5EF4-FFF2-40B4-BE49-F238E27FC236}">
                <a16:creationId xmlns:a16="http://schemas.microsoft.com/office/drawing/2014/main" id="{DDD4DE78-C52F-C048-46BC-6714CD362186}"/>
              </a:ext>
            </a:extLst>
          </p:cNvPr>
          <p:cNvSpPr/>
          <p:nvPr/>
        </p:nvSpPr>
        <p:spPr>
          <a:xfrm>
            <a:off x="8317681" y="1783876"/>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lus Sign 33">
            <a:extLst>
              <a:ext uri="{FF2B5EF4-FFF2-40B4-BE49-F238E27FC236}">
                <a16:creationId xmlns:a16="http://schemas.microsoft.com/office/drawing/2014/main" id="{D6FEC13C-DFC0-A6CE-1811-7181BC2E4958}"/>
              </a:ext>
            </a:extLst>
          </p:cNvPr>
          <p:cNvSpPr/>
          <p:nvPr/>
        </p:nvSpPr>
        <p:spPr>
          <a:xfrm>
            <a:off x="9100413" y="166343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lowchart: Connector 1">
            <a:extLst>
              <a:ext uri="{FF2B5EF4-FFF2-40B4-BE49-F238E27FC236}">
                <a16:creationId xmlns:a16="http://schemas.microsoft.com/office/drawing/2014/main" id="{63C2261A-FB86-72B8-5709-C20219413272}"/>
              </a:ext>
            </a:extLst>
          </p:cNvPr>
          <p:cNvSpPr/>
          <p:nvPr/>
        </p:nvSpPr>
        <p:spPr>
          <a:xfrm>
            <a:off x="3919536" y="44143"/>
            <a:ext cx="7599801" cy="6760249"/>
          </a:xfrm>
          <a:prstGeom prst="flowChartConnector">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E7AC6793-59A1-333D-CEB9-3B540183C4A7}"/>
              </a:ext>
            </a:extLst>
          </p:cNvPr>
          <p:cNvSpPr txBox="1"/>
          <p:nvPr/>
        </p:nvSpPr>
        <p:spPr>
          <a:xfrm>
            <a:off x="9235440" y="312184"/>
            <a:ext cx="2682240" cy="1323439"/>
          </a:xfrm>
          <a:prstGeom prst="rect">
            <a:avLst/>
          </a:prstGeom>
          <a:solidFill>
            <a:schemeClr val="bg1"/>
          </a:solidFill>
        </p:spPr>
        <p:txBody>
          <a:bodyPr wrap="square" rtlCol="0">
            <a:spAutoFit/>
          </a:bodyPr>
          <a:lstStyle/>
          <a:p>
            <a:r>
              <a:rPr lang="en-GB" sz="4000" b="1" i="1" dirty="0">
                <a:solidFill>
                  <a:srgbClr val="0070C0"/>
                </a:solidFill>
              </a:rPr>
              <a:t>Systematic map</a:t>
            </a:r>
          </a:p>
        </p:txBody>
      </p:sp>
    </p:spTree>
    <p:extLst>
      <p:ext uri="{BB962C8B-B14F-4D97-AF65-F5344CB8AC3E}">
        <p14:creationId xmlns:p14="http://schemas.microsoft.com/office/powerpoint/2010/main" val="10058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BD55-A016-A516-F44C-FBEA315234B6}"/>
              </a:ext>
            </a:extLst>
          </p:cNvPr>
          <p:cNvSpPr>
            <a:spLocks noGrp="1"/>
          </p:cNvSpPr>
          <p:nvPr>
            <p:ph type="title"/>
          </p:nvPr>
        </p:nvSpPr>
        <p:spPr/>
        <p:txBody>
          <a:bodyPr/>
          <a:lstStyle/>
          <a:p>
            <a:r>
              <a:rPr lang="en-GB" b="1" dirty="0">
                <a:latin typeface="Söhne"/>
              </a:rPr>
              <a:t>1.2 What is Evidence-Informed Decision Making?</a:t>
            </a:r>
          </a:p>
        </p:txBody>
      </p:sp>
      <p:graphicFrame>
        <p:nvGraphicFramePr>
          <p:cNvPr id="4" name="Content Placeholder 3">
            <a:extLst>
              <a:ext uri="{FF2B5EF4-FFF2-40B4-BE49-F238E27FC236}">
                <a16:creationId xmlns:a16="http://schemas.microsoft.com/office/drawing/2014/main" id="{66FD2059-462D-096D-02DF-591B44E1055B}"/>
              </a:ext>
            </a:extLst>
          </p:cNvPr>
          <p:cNvGraphicFramePr>
            <a:graphicFrameLocks noGrp="1"/>
          </p:cNvGraphicFramePr>
          <p:nvPr>
            <p:ph idx="1"/>
            <p:extLst>
              <p:ext uri="{D42A27DB-BD31-4B8C-83A1-F6EECF244321}">
                <p14:modId xmlns:p14="http://schemas.microsoft.com/office/powerpoint/2010/main" val="422934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D2106C2-2974-7663-8A0B-681515517FA2}"/>
              </a:ext>
            </a:extLst>
          </p:cNvPr>
          <p:cNvSpPr txBox="1"/>
          <p:nvPr/>
        </p:nvSpPr>
        <p:spPr>
          <a:xfrm>
            <a:off x="6294120" y="2664361"/>
            <a:ext cx="655320" cy="369332"/>
          </a:xfrm>
          <a:prstGeom prst="rect">
            <a:avLst/>
          </a:prstGeom>
          <a:noFill/>
        </p:spPr>
        <p:txBody>
          <a:bodyPr wrap="square" rtlCol="0">
            <a:spAutoFit/>
          </a:bodyPr>
          <a:lstStyle/>
          <a:p>
            <a:r>
              <a:rPr lang="en-GB" dirty="0">
                <a:solidFill>
                  <a:schemeClr val="accent1">
                    <a:lumMod val="50000"/>
                  </a:schemeClr>
                </a:solidFill>
              </a:rPr>
              <a:t>Ask</a:t>
            </a:r>
          </a:p>
        </p:txBody>
      </p:sp>
      <p:sp>
        <p:nvSpPr>
          <p:cNvPr id="6" name="TextBox 5">
            <a:extLst>
              <a:ext uri="{FF2B5EF4-FFF2-40B4-BE49-F238E27FC236}">
                <a16:creationId xmlns:a16="http://schemas.microsoft.com/office/drawing/2014/main" id="{E54D02DB-F4F6-BAB0-B482-46A1D2F6555C}"/>
              </a:ext>
            </a:extLst>
          </p:cNvPr>
          <p:cNvSpPr txBox="1"/>
          <p:nvPr/>
        </p:nvSpPr>
        <p:spPr>
          <a:xfrm>
            <a:off x="6461760" y="4089281"/>
            <a:ext cx="1005840" cy="369332"/>
          </a:xfrm>
          <a:prstGeom prst="rect">
            <a:avLst/>
          </a:prstGeom>
          <a:noFill/>
        </p:spPr>
        <p:txBody>
          <a:bodyPr wrap="square" rtlCol="0">
            <a:spAutoFit/>
          </a:bodyPr>
          <a:lstStyle/>
          <a:p>
            <a:r>
              <a:rPr lang="en-GB" dirty="0">
                <a:solidFill>
                  <a:schemeClr val="accent1">
                    <a:lumMod val="50000"/>
                  </a:schemeClr>
                </a:solidFill>
              </a:rPr>
              <a:t>Acquire</a:t>
            </a:r>
          </a:p>
        </p:txBody>
      </p:sp>
      <p:sp>
        <p:nvSpPr>
          <p:cNvPr id="7" name="TextBox 6">
            <a:extLst>
              <a:ext uri="{FF2B5EF4-FFF2-40B4-BE49-F238E27FC236}">
                <a16:creationId xmlns:a16="http://schemas.microsoft.com/office/drawing/2014/main" id="{3C20D7FB-84F8-3708-F7AF-22C9092BD334}"/>
              </a:ext>
            </a:extLst>
          </p:cNvPr>
          <p:cNvSpPr txBox="1"/>
          <p:nvPr/>
        </p:nvSpPr>
        <p:spPr>
          <a:xfrm>
            <a:off x="5615940" y="4861560"/>
            <a:ext cx="1005840" cy="369332"/>
          </a:xfrm>
          <a:prstGeom prst="rect">
            <a:avLst/>
          </a:prstGeom>
          <a:noFill/>
        </p:spPr>
        <p:txBody>
          <a:bodyPr wrap="square" rtlCol="0">
            <a:spAutoFit/>
          </a:bodyPr>
          <a:lstStyle/>
          <a:p>
            <a:r>
              <a:rPr lang="en-GB" dirty="0">
                <a:solidFill>
                  <a:schemeClr val="accent1">
                    <a:lumMod val="50000"/>
                  </a:schemeClr>
                </a:solidFill>
              </a:rPr>
              <a:t>Appraise</a:t>
            </a:r>
          </a:p>
        </p:txBody>
      </p:sp>
      <p:sp>
        <p:nvSpPr>
          <p:cNvPr id="8" name="TextBox 7">
            <a:extLst>
              <a:ext uri="{FF2B5EF4-FFF2-40B4-BE49-F238E27FC236}">
                <a16:creationId xmlns:a16="http://schemas.microsoft.com/office/drawing/2014/main" id="{212F5CC4-321A-3C6E-31F5-D1B0BEC13AC6}"/>
              </a:ext>
            </a:extLst>
          </p:cNvPr>
          <p:cNvSpPr txBox="1"/>
          <p:nvPr/>
        </p:nvSpPr>
        <p:spPr>
          <a:xfrm>
            <a:off x="4648200" y="3944501"/>
            <a:ext cx="1005840" cy="369332"/>
          </a:xfrm>
          <a:prstGeom prst="rect">
            <a:avLst/>
          </a:prstGeom>
          <a:noFill/>
        </p:spPr>
        <p:txBody>
          <a:bodyPr wrap="square" rtlCol="0">
            <a:spAutoFit/>
          </a:bodyPr>
          <a:lstStyle/>
          <a:p>
            <a:r>
              <a:rPr lang="en-GB" dirty="0">
                <a:solidFill>
                  <a:schemeClr val="accent1">
                    <a:lumMod val="50000"/>
                  </a:schemeClr>
                </a:solidFill>
              </a:rPr>
              <a:t>Apply</a:t>
            </a:r>
          </a:p>
        </p:txBody>
      </p:sp>
      <p:sp>
        <p:nvSpPr>
          <p:cNvPr id="9" name="TextBox 8">
            <a:extLst>
              <a:ext uri="{FF2B5EF4-FFF2-40B4-BE49-F238E27FC236}">
                <a16:creationId xmlns:a16="http://schemas.microsoft.com/office/drawing/2014/main" id="{01D2A63D-092E-38A2-F52A-85EBA5909E5A}"/>
              </a:ext>
            </a:extLst>
          </p:cNvPr>
          <p:cNvSpPr txBox="1"/>
          <p:nvPr/>
        </p:nvSpPr>
        <p:spPr>
          <a:xfrm>
            <a:off x="5379721" y="2750384"/>
            <a:ext cx="1005840" cy="369332"/>
          </a:xfrm>
          <a:prstGeom prst="rect">
            <a:avLst/>
          </a:prstGeom>
          <a:noFill/>
        </p:spPr>
        <p:txBody>
          <a:bodyPr wrap="square" rtlCol="0">
            <a:spAutoFit/>
          </a:bodyPr>
          <a:lstStyle/>
          <a:p>
            <a:r>
              <a:rPr lang="en-GB" dirty="0">
                <a:solidFill>
                  <a:schemeClr val="accent1">
                    <a:lumMod val="50000"/>
                  </a:schemeClr>
                </a:solidFill>
              </a:rPr>
              <a:t>Audit</a:t>
            </a:r>
          </a:p>
        </p:txBody>
      </p:sp>
      <p:sp>
        <p:nvSpPr>
          <p:cNvPr id="10" name="TextBox 9">
            <a:extLst>
              <a:ext uri="{FF2B5EF4-FFF2-40B4-BE49-F238E27FC236}">
                <a16:creationId xmlns:a16="http://schemas.microsoft.com/office/drawing/2014/main" id="{AD06D8C5-21AA-C2A0-CDC1-ADFAA89A97FC}"/>
              </a:ext>
            </a:extLst>
          </p:cNvPr>
          <p:cNvSpPr txBox="1"/>
          <p:nvPr/>
        </p:nvSpPr>
        <p:spPr>
          <a:xfrm>
            <a:off x="403860" y="1905000"/>
            <a:ext cx="1752600" cy="369332"/>
          </a:xfrm>
          <a:prstGeom prst="rect">
            <a:avLst/>
          </a:prstGeom>
          <a:noFill/>
        </p:spPr>
        <p:txBody>
          <a:bodyPr wrap="square" rtlCol="0">
            <a:spAutoFit/>
          </a:bodyPr>
          <a:lstStyle/>
          <a:p>
            <a:r>
              <a:rPr lang="en-GB" dirty="0">
                <a:solidFill>
                  <a:schemeClr val="accent1">
                    <a:lumMod val="50000"/>
                  </a:schemeClr>
                </a:solidFill>
              </a:rPr>
              <a:t>The 4As model</a:t>
            </a:r>
          </a:p>
        </p:txBody>
      </p:sp>
    </p:spTree>
    <p:extLst>
      <p:ext uri="{BB962C8B-B14F-4D97-AF65-F5344CB8AC3E}">
        <p14:creationId xmlns:p14="http://schemas.microsoft.com/office/powerpoint/2010/main" val="141678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Graphic 62" descr="Forest scene outline">
            <a:extLst>
              <a:ext uri="{FF2B5EF4-FFF2-40B4-BE49-F238E27FC236}">
                <a16:creationId xmlns:a16="http://schemas.microsoft.com/office/drawing/2014/main" id="{21CDD075-A761-F545-1779-A0719838BC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800" y="120975"/>
            <a:ext cx="1296818" cy="1296818"/>
          </a:xfrm>
          <a:prstGeom prst="rect">
            <a:avLst/>
          </a:prstGeom>
        </p:spPr>
      </p:pic>
      <p:pic>
        <p:nvPicPr>
          <p:cNvPr id="65" name="Graphic 64" descr="Tree Stump with solid fill">
            <a:extLst>
              <a:ext uri="{FF2B5EF4-FFF2-40B4-BE49-F238E27FC236}">
                <a16:creationId xmlns:a16="http://schemas.microsoft.com/office/drawing/2014/main" id="{3424C8D7-DC70-9A96-4FF0-71E455FD41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32122" y="685977"/>
            <a:ext cx="423648" cy="423648"/>
          </a:xfrm>
          <a:prstGeom prst="rect">
            <a:avLst/>
          </a:prstGeom>
        </p:spPr>
      </p:pic>
      <p:pic>
        <p:nvPicPr>
          <p:cNvPr id="66" name="Graphic 65" descr="Forest scene outline">
            <a:extLst>
              <a:ext uri="{FF2B5EF4-FFF2-40B4-BE49-F238E27FC236}">
                <a16:creationId xmlns:a16="http://schemas.microsoft.com/office/drawing/2014/main" id="{3A528F4B-2F99-58D9-D01A-257E93DE43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80" y="1370655"/>
            <a:ext cx="1296818" cy="1296818"/>
          </a:xfrm>
          <a:prstGeom prst="rect">
            <a:avLst/>
          </a:prstGeom>
        </p:spPr>
      </p:pic>
      <p:pic>
        <p:nvPicPr>
          <p:cNvPr id="68" name="Graphic 67" descr="Tree Stump with solid fill">
            <a:extLst>
              <a:ext uri="{FF2B5EF4-FFF2-40B4-BE49-F238E27FC236}">
                <a16:creationId xmlns:a16="http://schemas.microsoft.com/office/drawing/2014/main" id="{ECDF5399-2E14-88D3-584A-37E9BDCD57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1802" y="1935657"/>
            <a:ext cx="423648" cy="423648"/>
          </a:xfrm>
          <a:prstGeom prst="rect">
            <a:avLst/>
          </a:prstGeom>
        </p:spPr>
      </p:pic>
      <p:pic>
        <p:nvPicPr>
          <p:cNvPr id="69" name="Graphic 68" descr="Forest scene outline">
            <a:extLst>
              <a:ext uri="{FF2B5EF4-FFF2-40B4-BE49-F238E27FC236}">
                <a16:creationId xmlns:a16="http://schemas.microsoft.com/office/drawing/2014/main" id="{716886CF-A6C7-0507-439F-A0533BB2A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2589855"/>
            <a:ext cx="1296818" cy="1296818"/>
          </a:xfrm>
          <a:prstGeom prst="rect">
            <a:avLst/>
          </a:prstGeom>
        </p:spPr>
      </p:pic>
      <p:pic>
        <p:nvPicPr>
          <p:cNvPr id="71" name="Graphic 70" descr="Tree Stump with solid fill">
            <a:extLst>
              <a:ext uri="{FF2B5EF4-FFF2-40B4-BE49-F238E27FC236}">
                <a16:creationId xmlns:a16="http://schemas.microsoft.com/office/drawing/2014/main" id="{D396138A-F9C7-0269-C2FC-4E071F4CAD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3154857"/>
            <a:ext cx="423648" cy="423648"/>
          </a:xfrm>
          <a:prstGeom prst="rect">
            <a:avLst/>
          </a:prstGeom>
        </p:spPr>
      </p:pic>
      <p:pic>
        <p:nvPicPr>
          <p:cNvPr id="72" name="Graphic 71" descr="Forest scene outline">
            <a:extLst>
              <a:ext uri="{FF2B5EF4-FFF2-40B4-BE49-F238E27FC236}">
                <a16:creationId xmlns:a16="http://schemas.microsoft.com/office/drawing/2014/main" id="{87F69263-19A9-3C03-F1E4-A045E936C9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5343215"/>
            <a:ext cx="1296818" cy="1296818"/>
          </a:xfrm>
          <a:prstGeom prst="rect">
            <a:avLst/>
          </a:prstGeom>
        </p:spPr>
      </p:pic>
      <p:pic>
        <p:nvPicPr>
          <p:cNvPr id="74" name="Graphic 73" descr="Tree Stump with solid fill">
            <a:extLst>
              <a:ext uri="{FF2B5EF4-FFF2-40B4-BE49-F238E27FC236}">
                <a16:creationId xmlns:a16="http://schemas.microsoft.com/office/drawing/2014/main" id="{6CDE09D1-E5B9-0EF4-A4FA-9371EE827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5989497"/>
            <a:ext cx="423648" cy="423648"/>
          </a:xfrm>
          <a:prstGeom prst="rect">
            <a:avLst/>
          </a:prstGeom>
        </p:spPr>
      </p:pic>
      <p:pic>
        <p:nvPicPr>
          <p:cNvPr id="75" name="Graphic 74" descr="Forest scene outline">
            <a:extLst>
              <a:ext uri="{FF2B5EF4-FFF2-40B4-BE49-F238E27FC236}">
                <a16:creationId xmlns:a16="http://schemas.microsoft.com/office/drawing/2014/main" id="{40788FF0-DE22-2213-F648-00B30CED0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3940248"/>
            <a:ext cx="1296818" cy="1296818"/>
          </a:xfrm>
          <a:prstGeom prst="rect">
            <a:avLst/>
          </a:prstGeom>
        </p:spPr>
      </p:pic>
      <p:pic>
        <p:nvPicPr>
          <p:cNvPr id="76" name="Graphic 75" descr="Tree Stump with solid fill">
            <a:extLst>
              <a:ext uri="{FF2B5EF4-FFF2-40B4-BE49-F238E27FC236}">
                <a16:creationId xmlns:a16="http://schemas.microsoft.com/office/drawing/2014/main" id="{07517C7E-D3E2-35D1-CCFA-86B699729F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4505250"/>
            <a:ext cx="423648" cy="423648"/>
          </a:xfrm>
          <a:prstGeom prst="rect">
            <a:avLst/>
          </a:prstGeom>
        </p:spPr>
      </p:pic>
      <p:pic>
        <p:nvPicPr>
          <p:cNvPr id="78" name="Graphic 77" descr="Peacock with solid fill">
            <a:extLst>
              <a:ext uri="{FF2B5EF4-FFF2-40B4-BE49-F238E27FC236}">
                <a16:creationId xmlns:a16="http://schemas.microsoft.com/office/drawing/2014/main" id="{534CCEDF-146D-3E0E-5848-033B88408D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2778" y="312184"/>
            <a:ext cx="914400" cy="914400"/>
          </a:xfrm>
          <a:prstGeom prst="rect">
            <a:avLst/>
          </a:prstGeom>
        </p:spPr>
      </p:pic>
      <p:pic>
        <p:nvPicPr>
          <p:cNvPr id="79" name="Content Placeholder 24" descr="Squirrel outline">
            <a:extLst>
              <a:ext uri="{FF2B5EF4-FFF2-40B4-BE49-F238E27FC236}">
                <a16:creationId xmlns:a16="http://schemas.microsoft.com/office/drawing/2014/main" id="{74BB5C0F-CE6D-DC14-3583-FB34E04A5A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12778" y="1586052"/>
            <a:ext cx="914400" cy="914400"/>
          </a:xfrm>
          <a:prstGeom prst="rect">
            <a:avLst/>
          </a:prstGeom>
        </p:spPr>
      </p:pic>
      <p:pic>
        <p:nvPicPr>
          <p:cNvPr id="80" name="Graphic 79" descr="Dove outline">
            <a:extLst>
              <a:ext uri="{FF2B5EF4-FFF2-40B4-BE49-F238E27FC236}">
                <a16:creationId xmlns:a16="http://schemas.microsoft.com/office/drawing/2014/main" id="{3136FADD-1FF6-5996-31A1-28F159F844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06468" y="2781064"/>
            <a:ext cx="914400" cy="914400"/>
          </a:xfrm>
          <a:prstGeom prst="rect">
            <a:avLst/>
          </a:prstGeom>
        </p:spPr>
      </p:pic>
      <p:pic>
        <p:nvPicPr>
          <p:cNvPr id="81" name="Graphic 80" descr="Bats outline">
            <a:extLst>
              <a:ext uri="{FF2B5EF4-FFF2-40B4-BE49-F238E27FC236}">
                <a16:creationId xmlns:a16="http://schemas.microsoft.com/office/drawing/2014/main" id="{749B33CE-DC4C-1C60-AF2A-030BB93135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06468" y="3963255"/>
            <a:ext cx="914400" cy="914400"/>
          </a:xfrm>
          <a:prstGeom prst="rect">
            <a:avLst/>
          </a:prstGeom>
        </p:spPr>
      </p:pic>
      <p:pic>
        <p:nvPicPr>
          <p:cNvPr id="82" name="Graphic 81" descr="Deer with solid fill">
            <a:extLst>
              <a:ext uri="{FF2B5EF4-FFF2-40B4-BE49-F238E27FC236}">
                <a16:creationId xmlns:a16="http://schemas.microsoft.com/office/drawing/2014/main" id="{77484AC5-DC1F-0E2D-FDAB-63464E975D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06468" y="5439969"/>
            <a:ext cx="914400" cy="914400"/>
          </a:xfrm>
          <a:prstGeom prst="rect">
            <a:avLst/>
          </a:prstGeom>
        </p:spPr>
      </p:pic>
      <p:cxnSp>
        <p:nvCxnSpPr>
          <p:cNvPr id="3" name="Straight Arrow Connector 2">
            <a:extLst>
              <a:ext uri="{FF2B5EF4-FFF2-40B4-BE49-F238E27FC236}">
                <a16:creationId xmlns:a16="http://schemas.microsoft.com/office/drawing/2014/main" id="{E1C1C4FB-8A55-1293-1589-C6CD29668A02}"/>
              </a:ext>
            </a:extLst>
          </p:cNvPr>
          <p:cNvCxnSpPr/>
          <p:nvPr/>
        </p:nvCxnSpPr>
        <p:spPr>
          <a:xfrm>
            <a:off x="1960880" y="86360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A652EBE-0217-A963-63FD-804911A4157A}"/>
              </a:ext>
            </a:extLst>
          </p:cNvPr>
          <p:cNvCxnSpPr/>
          <p:nvPr/>
        </p:nvCxnSpPr>
        <p:spPr>
          <a:xfrm>
            <a:off x="1950720" y="21437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B41F406-FDAB-FD31-CD50-A60A34BF8541}"/>
              </a:ext>
            </a:extLst>
          </p:cNvPr>
          <p:cNvCxnSpPr/>
          <p:nvPr/>
        </p:nvCxnSpPr>
        <p:spPr>
          <a:xfrm>
            <a:off x="1950720" y="344424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FFD6F64-876C-1A51-91D3-D8D4A12AEE5B}"/>
              </a:ext>
            </a:extLst>
          </p:cNvPr>
          <p:cNvCxnSpPr/>
          <p:nvPr/>
        </p:nvCxnSpPr>
        <p:spPr>
          <a:xfrm>
            <a:off x="1960880" y="47345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8C0A10-648F-A483-A682-C05E047EFF53}"/>
              </a:ext>
            </a:extLst>
          </p:cNvPr>
          <p:cNvCxnSpPr/>
          <p:nvPr/>
        </p:nvCxnSpPr>
        <p:spPr>
          <a:xfrm>
            <a:off x="1950720" y="627888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Plus Sign 7">
            <a:extLst>
              <a:ext uri="{FF2B5EF4-FFF2-40B4-BE49-F238E27FC236}">
                <a16:creationId xmlns:a16="http://schemas.microsoft.com/office/drawing/2014/main" id="{7FD209A5-A787-3398-9C4E-43D7F32625AB}"/>
              </a:ext>
            </a:extLst>
          </p:cNvPr>
          <p:cNvSpPr/>
          <p:nvPr/>
        </p:nvSpPr>
        <p:spPr>
          <a:xfrm>
            <a:off x="6833946" y="441989"/>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lus Sign 8">
            <a:extLst>
              <a:ext uri="{FF2B5EF4-FFF2-40B4-BE49-F238E27FC236}">
                <a16:creationId xmlns:a16="http://schemas.microsoft.com/office/drawing/2014/main" id="{6E84DE34-81AF-C072-9BB6-B4D557BB3DB5}"/>
              </a:ext>
            </a:extLst>
          </p:cNvPr>
          <p:cNvSpPr/>
          <p:nvPr/>
        </p:nvSpPr>
        <p:spPr>
          <a:xfrm>
            <a:off x="6844106" y="2992149"/>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lus Sign 9">
            <a:extLst>
              <a:ext uri="{FF2B5EF4-FFF2-40B4-BE49-F238E27FC236}">
                <a16:creationId xmlns:a16="http://schemas.microsoft.com/office/drawing/2014/main" id="{6965456A-E914-23AA-9ECA-3E59F6A7C1B2}"/>
              </a:ext>
            </a:extLst>
          </p:cNvPr>
          <p:cNvSpPr/>
          <p:nvPr/>
        </p:nvSpPr>
        <p:spPr>
          <a:xfrm>
            <a:off x="6844106" y="4173838"/>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Connector 10">
            <a:extLst>
              <a:ext uri="{FF2B5EF4-FFF2-40B4-BE49-F238E27FC236}">
                <a16:creationId xmlns:a16="http://schemas.microsoft.com/office/drawing/2014/main" id="{3032D055-4ED8-4446-58A1-C16E1A83328F}"/>
              </a:ext>
            </a:extLst>
          </p:cNvPr>
          <p:cNvSpPr/>
          <p:nvPr/>
        </p:nvSpPr>
        <p:spPr>
          <a:xfrm>
            <a:off x="6906933" y="1739664"/>
            <a:ext cx="504266"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Minus Sign 11">
            <a:extLst>
              <a:ext uri="{FF2B5EF4-FFF2-40B4-BE49-F238E27FC236}">
                <a16:creationId xmlns:a16="http://schemas.microsoft.com/office/drawing/2014/main" id="{D4086887-9AB1-D734-28CF-4A355174F577}"/>
              </a:ext>
            </a:extLst>
          </p:cNvPr>
          <p:cNvSpPr/>
          <p:nvPr/>
        </p:nvSpPr>
        <p:spPr>
          <a:xfrm>
            <a:off x="6856133" y="5846369"/>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0B696573-71CB-1513-78A7-7649C0A2457F}"/>
              </a:ext>
            </a:extLst>
          </p:cNvPr>
          <p:cNvCxnSpPr/>
          <p:nvPr/>
        </p:nvCxnSpPr>
        <p:spPr>
          <a:xfrm>
            <a:off x="1960880" y="1109625"/>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C9C600-039E-49C9-949D-5B63EB305419}"/>
              </a:ext>
            </a:extLst>
          </p:cNvPr>
          <p:cNvCxnSpPr/>
          <p:nvPr/>
        </p:nvCxnSpPr>
        <p:spPr>
          <a:xfrm>
            <a:off x="1960880" y="657682"/>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1199AA-0243-1EBA-5075-613F8E9847A0}"/>
              </a:ext>
            </a:extLst>
          </p:cNvPr>
          <p:cNvCxnSpPr/>
          <p:nvPr/>
        </p:nvCxnSpPr>
        <p:spPr>
          <a:xfrm>
            <a:off x="1950720" y="2359305"/>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FBA1D1-AA13-2390-2869-146497711BD7}"/>
              </a:ext>
            </a:extLst>
          </p:cNvPr>
          <p:cNvCxnSpPr/>
          <p:nvPr/>
        </p:nvCxnSpPr>
        <p:spPr>
          <a:xfrm>
            <a:off x="1945640" y="3134537"/>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F5EDE6-6B02-8942-7470-9C0346DC902C}"/>
              </a:ext>
            </a:extLst>
          </p:cNvPr>
          <p:cNvCxnSpPr/>
          <p:nvPr/>
        </p:nvCxnSpPr>
        <p:spPr>
          <a:xfrm>
            <a:off x="1945640" y="33121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7DFB86-3D59-A4C6-EFA6-FA856D2ED106}"/>
              </a:ext>
            </a:extLst>
          </p:cNvPr>
          <p:cNvCxnSpPr/>
          <p:nvPr/>
        </p:nvCxnSpPr>
        <p:spPr>
          <a:xfrm>
            <a:off x="1960880" y="36396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29B6BD-CC99-1AD3-4FBB-811C226422CF}"/>
              </a:ext>
            </a:extLst>
          </p:cNvPr>
          <p:cNvCxnSpPr/>
          <p:nvPr/>
        </p:nvCxnSpPr>
        <p:spPr>
          <a:xfrm>
            <a:off x="1960880" y="37920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311E24-7E2A-34FB-9B56-572BA95A59D6}"/>
              </a:ext>
            </a:extLst>
          </p:cNvPr>
          <p:cNvCxnSpPr/>
          <p:nvPr/>
        </p:nvCxnSpPr>
        <p:spPr>
          <a:xfrm>
            <a:off x="1945640" y="61061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613FD8-952B-836E-48DC-009E416D2D56}"/>
              </a:ext>
            </a:extLst>
          </p:cNvPr>
          <p:cNvCxnSpPr/>
          <p:nvPr/>
        </p:nvCxnSpPr>
        <p:spPr>
          <a:xfrm>
            <a:off x="1945640" y="5917489"/>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Minus Sign 21">
            <a:extLst>
              <a:ext uri="{FF2B5EF4-FFF2-40B4-BE49-F238E27FC236}">
                <a16:creationId xmlns:a16="http://schemas.microsoft.com/office/drawing/2014/main" id="{72657C3B-F78A-D38C-2EE9-8FC9F8F6CAAD}"/>
              </a:ext>
            </a:extLst>
          </p:cNvPr>
          <p:cNvSpPr/>
          <p:nvPr/>
        </p:nvSpPr>
        <p:spPr>
          <a:xfrm>
            <a:off x="8290954" y="624306"/>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inus Sign 22">
            <a:extLst>
              <a:ext uri="{FF2B5EF4-FFF2-40B4-BE49-F238E27FC236}">
                <a16:creationId xmlns:a16="http://schemas.microsoft.com/office/drawing/2014/main" id="{45075C8A-2D06-DBEF-E342-A5214A078688}"/>
              </a:ext>
            </a:extLst>
          </p:cNvPr>
          <p:cNvSpPr/>
          <p:nvPr/>
        </p:nvSpPr>
        <p:spPr>
          <a:xfrm>
            <a:off x="7640714" y="624307"/>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lus Sign 23">
            <a:extLst>
              <a:ext uri="{FF2B5EF4-FFF2-40B4-BE49-F238E27FC236}">
                <a16:creationId xmlns:a16="http://schemas.microsoft.com/office/drawing/2014/main" id="{BBF1F5E5-036F-B408-AB00-5A7ACB7F0ECD}"/>
              </a:ext>
            </a:extLst>
          </p:cNvPr>
          <p:cNvSpPr/>
          <p:nvPr/>
        </p:nvSpPr>
        <p:spPr>
          <a:xfrm>
            <a:off x="7640714" y="1651000"/>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inus Sign 24">
            <a:extLst>
              <a:ext uri="{FF2B5EF4-FFF2-40B4-BE49-F238E27FC236}">
                <a16:creationId xmlns:a16="http://schemas.microsoft.com/office/drawing/2014/main" id="{4758BD43-EE31-5076-4CE4-5180FC325052}"/>
              </a:ext>
            </a:extLst>
          </p:cNvPr>
          <p:cNvSpPr/>
          <p:nvPr/>
        </p:nvSpPr>
        <p:spPr>
          <a:xfrm>
            <a:off x="7506373" y="3104233"/>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Connector 25">
            <a:extLst>
              <a:ext uri="{FF2B5EF4-FFF2-40B4-BE49-F238E27FC236}">
                <a16:creationId xmlns:a16="http://schemas.microsoft.com/office/drawing/2014/main" id="{334F99EC-102C-BDB2-A570-4081DE501674}"/>
              </a:ext>
            </a:extLst>
          </p:cNvPr>
          <p:cNvSpPr/>
          <p:nvPr/>
        </p:nvSpPr>
        <p:spPr>
          <a:xfrm>
            <a:off x="8376380" y="3032760"/>
            <a:ext cx="479387"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Connector 26">
            <a:extLst>
              <a:ext uri="{FF2B5EF4-FFF2-40B4-BE49-F238E27FC236}">
                <a16:creationId xmlns:a16="http://schemas.microsoft.com/office/drawing/2014/main" id="{25EFE3AA-93E6-0C5E-778E-8DA2CE0732EA}"/>
              </a:ext>
            </a:extLst>
          </p:cNvPr>
          <p:cNvSpPr/>
          <p:nvPr/>
        </p:nvSpPr>
        <p:spPr>
          <a:xfrm>
            <a:off x="9100413" y="3015689"/>
            <a:ext cx="504266"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Plus Sign 27">
            <a:extLst>
              <a:ext uri="{FF2B5EF4-FFF2-40B4-BE49-F238E27FC236}">
                <a16:creationId xmlns:a16="http://schemas.microsoft.com/office/drawing/2014/main" id="{A48E8A41-4D2E-F779-B6EE-886F191C80D2}"/>
              </a:ext>
            </a:extLst>
          </p:cNvPr>
          <p:cNvSpPr/>
          <p:nvPr/>
        </p:nvSpPr>
        <p:spPr>
          <a:xfrm>
            <a:off x="9737801" y="2988428"/>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lus Sign 28">
            <a:extLst>
              <a:ext uri="{FF2B5EF4-FFF2-40B4-BE49-F238E27FC236}">
                <a16:creationId xmlns:a16="http://schemas.microsoft.com/office/drawing/2014/main" id="{C8D464D0-0BCA-DF85-ECB5-EE431F242FA0}"/>
              </a:ext>
            </a:extLst>
          </p:cNvPr>
          <p:cNvSpPr/>
          <p:nvPr/>
        </p:nvSpPr>
        <p:spPr>
          <a:xfrm>
            <a:off x="7640714" y="570690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lus Sign 29">
            <a:extLst>
              <a:ext uri="{FF2B5EF4-FFF2-40B4-BE49-F238E27FC236}">
                <a16:creationId xmlns:a16="http://schemas.microsoft.com/office/drawing/2014/main" id="{74B31330-C2A1-40C5-0823-240484FF4789}"/>
              </a:ext>
            </a:extLst>
          </p:cNvPr>
          <p:cNvSpPr/>
          <p:nvPr/>
        </p:nvSpPr>
        <p:spPr>
          <a:xfrm>
            <a:off x="8454732" y="570690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Arrow Connector 30">
            <a:extLst>
              <a:ext uri="{FF2B5EF4-FFF2-40B4-BE49-F238E27FC236}">
                <a16:creationId xmlns:a16="http://schemas.microsoft.com/office/drawing/2014/main" id="{E571AE57-40CF-1042-8B8A-4A8DA21B9ECC}"/>
              </a:ext>
            </a:extLst>
          </p:cNvPr>
          <p:cNvCxnSpPr/>
          <p:nvPr/>
        </p:nvCxnSpPr>
        <p:spPr>
          <a:xfrm>
            <a:off x="1950720" y="196088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1D21545-36E7-E794-CA59-2760AB25EDDB}"/>
              </a:ext>
            </a:extLst>
          </p:cNvPr>
          <p:cNvCxnSpPr/>
          <p:nvPr/>
        </p:nvCxnSpPr>
        <p:spPr>
          <a:xfrm>
            <a:off x="1950720" y="177800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Minus Sign 32">
            <a:extLst>
              <a:ext uri="{FF2B5EF4-FFF2-40B4-BE49-F238E27FC236}">
                <a16:creationId xmlns:a16="http://schemas.microsoft.com/office/drawing/2014/main" id="{DDD4DE78-C52F-C048-46BC-6714CD362186}"/>
              </a:ext>
            </a:extLst>
          </p:cNvPr>
          <p:cNvSpPr/>
          <p:nvPr/>
        </p:nvSpPr>
        <p:spPr>
          <a:xfrm>
            <a:off x="8317681" y="1783876"/>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lus Sign 33">
            <a:extLst>
              <a:ext uri="{FF2B5EF4-FFF2-40B4-BE49-F238E27FC236}">
                <a16:creationId xmlns:a16="http://schemas.microsoft.com/office/drawing/2014/main" id="{D6FEC13C-DFC0-A6CE-1811-7181BC2E4958}"/>
              </a:ext>
            </a:extLst>
          </p:cNvPr>
          <p:cNvSpPr/>
          <p:nvPr/>
        </p:nvSpPr>
        <p:spPr>
          <a:xfrm>
            <a:off x="9100413" y="1663435"/>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lowchart: Connector 1">
            <a:extLst>
              <a:ext uri="{FF2B5EF4-FFF2-40B4-BE49-F238E27FC236}">
                <a16:creationId xmlns:a16="http://schemas.microsoft.com/office/drawing/2014/main" id="{63C2261A-FB86-72B8-5709-C20219413272}"/>
              </a:ext>
            </a:extLst>
          </p:cNvPr>
          <p:cNvSpPr/>
          <p:nvPr/>
        </p:nvSpPr>
        <p:spPr>
          <a:xfrm>
            <a:off x="6329921" y="2413482"/>
            <a:ext cx="4388880" cy="1863878"/>
          </a:xfrm>
          <a:prstGeom prst="flowChartConnector">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E7AC6793-59A1-333D-CEB9-3B540183C4A7}"/>
              </a:ext>
            </a:extLst>
          </p:cNvPr>
          <p:cNvSpPr txBox="1"/>
          <p:nvPr/>
        </p:nvSpPr>
        <p:spPr>
          <a:xfrm>
            <a:off x="9235440" y="312184"/>
            <a:ext cx="2682240" cy="1323439"/>
          </a:xfrm>
          <a:prstGeom prst="rect">
            <a:avLst/>
          </a:prstGeom>
          <a:solidFill>
            <a:schemeClr val="bg1"/>
          </a:solidFill>
        </p:spPr>
        <p:txBody>
          <a:bodyPr wrap="square" rtlCol="0">
            <a:spAutoFit/>
          </a:bodyPr>
          <a:lstStyle/>
          <a:p>
            <a:r>
              <a:rPr lang="en-GB" sz="4000" b="1" i="1" dirty="0">
                <a:solidFill>
                  <a:srgbClr val="0070C0"/>
                </a:solidFill>
              </a:rPr>
              <a:t>Systematic review</a:t>
            </a:r>
          </a:p>
        </p:txBody>
      </p:sp>
    </p:spTree>
    <p:extLst>
      <p:ext uri="{BB962C8B-B14F-4D97-AF65-F5344CB8AC3E}">
        <p14:creationId xmlns:p14="http://schemas.microsoft.com/office/powerpoint/2010/main" val="2004370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Graphic 68" descr="Forest scene outline">
            <a:extLst>
              <a:ext uri="{FF2B5EF4-FFF2-40B4-BE49-F238E27FC236}">
                <a16:creationId xmlns:a16="http://schemas.microsoft.com/office/drawing/2014/main" id="{716886CF-A6C7-0507-439F-A0533BB2A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320" y="2589855"/>
            <a:ext cx="1296818" cy="1296818"/>
          </a:xfrm>
          <a:prstGeom prst="rect">
            <a:avLst/>
          </a:prstGeom>
        </p:spPr>
      </p:pic>
      <p:pic>
        <p:nvPicPr>
          <p:cNvPr id="71" name="Graphic 70" descr="Tree Stump with solid fill">
            <a:extLst>
              <a:ext uri="{FF2B5EF4-FFF2-40B4-BE49-F238E27FC236}">
                <a16:creationId xmlns:a16="http://schemas.microsoft.com/office/drawing/2014/main" id="{D396138A-F9C7-0269-C2FC-4E071F4CAD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1642" y="3154857"/>
            <a:ext cx="423648" cy="423648"/>
          </a:xfrm>
          <a:prstGeom prst="rect">
            <a:avLst/>
          </a:prstGeom>
        </p:spPr>
      </p:pic>
      <p:pic>
        <p:nvPicPr>
          <p:cNvPr id="80" name="Graphic 79" descr="Dove outline">
            <a:extLst>
              <a:ext uri="{FF2B5EF4-FFF2-40B4-BE49-F238E27FC236}">
                <a16:creationId xmlns:a16="http://schemas.microsoft.com/office/drawing/2014/main" id="{3136FADD-1FF6-5996-31A1-28F159F844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06468" y="2781064"/>
            <a:ext cx="914400" cy="914400"/>
          </a:xfrm>
          <a:prstGeom prst="rect">
            <a:avLst/>
          </a:prstGeom>
        </p:spPr>
      </p:pic>
      <p:cxnSp>
        <p:nvCxnSpPr>
          <p:cNvPr id="5" name="Straight Arrow Connector 4">
            <a:extLst>
              <a:ext uri="{FF2B5EF4-FFF2-40B4-BE49-F238E27FC236}">
                <a16:creationId xmlns:a16="http://schemas.microsoft.com/office/drawing/2014/main" id="{9B41F406-FDAB-FD31-CD50-A60A34BF8541}"/>
              </a:ext>
            </a:extLst>
          </p:cNvPr>
          <p:cNvCxnSpPr/>
          <p:nvPr/>
        </p:nvCxnSpPr>
        <p:spPr>
          <a:xfrm>
            <a:off x="1950720" y="344424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Plus Sign 8">
            <a:extLst>
              <a:ext uri="{FF2B5EF4-FFF2-40B4-BE49-F238E27FC236}">
                <a16:creationId xmlns:a16="http://schemas.microsoft.com/office/drawing/2014/main" id="{6E84DE34-81AF-C072-9BB6-B4D557BB3DB5}"/>
              </a:ext>
            </a:extLst>
          </p:cNvPr>
          <p:cNvSpPr/>
          <p:nvPr/>
        </p:nvSpPr>
        <p:spPr>
          <a:xfrm>
            <a:off x="6844106" y="2992149"/>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7DFBA1D1-AA13-2390-2869-146497711BD7}"/>
              </a:ext>
            </a:extLst>
          </p:cNvPr>
          <p:cNvCxnSpPr/>
          <p:nvPr/>
        </p:nvCxnSpPr>
        <p:spPr>
          <a:xfrm>
            <a:off x="1945640" y="3134537"/>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F5EDE6-6B02-8942-7470-9C0346DC902C}"/>
              </a:ext>
            </a:extLst>
          </p:cNvPr>
          <p:cNvCxnSpPr/>
          <p:nvPr/>
        </p:nvCxnSpPr>
        <p:spPr>
          <a:xfrm>
            <a:off x="1945640" y="3312160"/>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7DFB86-3D59-A4C6-EFA6-FA856D2ED106}"/>
              </a:ext>
            </a:extLst>
          </p:cNvPr>
          <p:cNvCxnSpPr/>
          <p:nvPr/>
        </p:nvCxnSpPr>
        <p:spPr>
          <a:xfrm>
            <a:off x="1960880" y="36396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29B6BD-CC99-1AD3-4FBB-811C226422CF}"/>
              </a:ext>
            </a:extLst>
          </p:cNvPr>
          <p:cNvCxnSpPr/>
          <p:nvPr/>
        </p:nvCxnSpPr>
        <p:spPr>
          <a:xfrm>
            <a:off x="1960880" y="3792013"/>
            <a:ext cx="92456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Minus Sign 24">
            <a:extLst>
              <a:ext uri="{FF2B5EF4-FFF2-40B4-BE49-F238E27FC236}">
                <a16:creationId xmlns:a16="http://schemas.microsoft.com/office/drawing/2014/main" id="{4758BD43-EE31-5076-4CE4-5180FC325052}"/>
              </a:ext>
            </a:extLst>
          </p:cNvPr>
          <p:cNvSpPr/>
          <p:nvPr/>
        </p:nvSpPr>
        <p:spPr>
          <a:xfrm>
            <a:off x="7506373" y="3104233"/>
            <a:ext cx="650240" cy="381711"/>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Connector 25">
            <a:extLst>
              <a:ext uri="{FF2B5EF4-FFF2-40B4-BE49-F238E27FC236}">
                <a16:creationId xmlns:a16="http://schemas.microsoft.com/office/drawing/2014/main" id="{334F99EC-102C-BDB2-A570-4081DE501674}"/>
              </a:ext>
            </a:extLst>
          </p:cNvPr>
          <p:cNvSpPr/>
          <p:nvPr/>
        </p:nvSpPr>
        <p:spPr>
          <a:xfrm>
            <a:off x="8376380" y="3032760"/>
            <a:ext cx="479387"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Connector 26">
            <a:extLst>
              <a:ext uri="{FF2B5EF4-FFF2-40B4-BE49-F238E27FC236}">
                <a16:creationId xmlns:a16="http://schemas.microsoft.com/office/drawing/2014/main" id="{25EFE3AA-93E6-0C5E-778E-8DA2CE0732EA}"/>
              </a:ext>
            </a:extLst>
          </p:cNvPr>
          <p:cNvSpPr/>
          <p:nvPr/>
        </p:nvSpPr>
        <p:spPr>
          <a:xfrm>
            <a:off x="9100413" y="3015689"/>
            <a:ext cx="504266" cy="558800"/>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Plus Sign 27">
            <a:extLst>
              <a:ext uri="{FF2B5EF4-FFF2-40B4-BE49-F238E27FC236}">
                <a16:creationId xmlns:a16="http://schemas.microsoft.com/office/drawing/2014/main" id="{A48E8A41-4D2E-F779-B6EE-886F191C80D2}"/>
              </a:ext>
            </a:extLst>
          </p:cNvPr>
          <p:cNvSpPr/>
          <p:nvPr/>
        </p:nvSpPr>
        <p:spPr>
          <a:xfrm>
            <a:off x="9737801" y="2988428"/>
            <a:ext cx="650240" cy="647464"/>
          </a:xfrm>
          <a:prstGeom prst="mathPlu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lowchart: Connector 1">
            <a:extLst>
              <a:ext uri="{FF2B5EF4-FFF2-40B4-BE49-F238E27FC236}">
                <a16:creationId xmlns:a16="http://schemas.microsoft.com/office/drawing/2014/main" id="{63C2261A-FB86-72B8-5709-C20219413272}"/>
              </a:ext>
            </a:extLst>
          </p:cNvPr>
          <p:cNvSpPr/>
          <p:nvPr/>
        </p:nvSpPr>
        <p:spPr>
          <a:xfrm>
            <a:off x="6329921" y="2413482"/>
            <a:ext cx="4388880" cy="1863878"/>
          </a:xfrm>
          <a:prstGeom prst="flowChartConnector">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E7AC6793-59A1-333D-CEB9-3B540183C4A7}"/>
              </a:ext>
            </a:extLst>
          </p:cNvPr>
          <p:cNvSpPr txBox="1"/>
          <p:nvPr/>
        </p:nvSpPr>
        <p:spPr>
          <a:xfrm>
            <a:off x="9235440" y="241064"/>
            <a:ext cx="2682240" cy="1323439"/>
          </a:xfrm>
          <a:prstGeom prst="rect">
            <a:avLst/>
          </a:prstGeom>
          <a:solidFill>
            <a:schemeClr val="bg1"/>
          </a:solidFill>
        </p:spPr>
        <p:txBody>
          <a:bodyPr wrap="square" rtlCol="0">
            <a:spAutoFit/>
          </a:bodyPr>
          <a:lstStyle/>
          <a:p>
            <a:r>
              <a:rPr lang="en-GB" sz="4000" b="1" i="1" dirty="0">
                <a:solidFill>
                  <a:srgbClr val="0070C0"/>
                </a:solidFill>
              </a:rPr>
              <a:t>Systematic review</a:t>
            </a:r>
          </a:p>
        </p:txBody>
      </p:sp>
      <p:sp>
        <p:nvSpPr>
          <p:cNvPr id="38" name="TextBox 37">
            <a:extLst>
              <a:ext uri="{FF2B5EF4-FFF2-40B4-BE49-F238E27FC236}">
                <a16:creationId xmlns:a16="http://schemas.microsoft.com/office/drawing/2014/main" id="{641868F7-4427-F26B-491D-24A00D582DC1}"/>
              </a:ext>
            </a:extLst>
          </p:cNvPr>
          <p:cNvSpPr txBox="1"/>
          <p:nvPr/>
        </p:nvSpPr>
        <p:spPr>
          <a:xfrm>
            <a:off x="7291946" y="4490720"/>
            <a:ext cx="3616933" cy="1569660"/>
          </a:xfrm>
          <a:prstGeom prst="rect">
            <a:avLst/>
          </a:prstGeom>
          <a:noFill/>
        </p:spPr>
        <p:txBody>
          <a:bodyPr wrap="square" rtlCol="0">
            <a:spAutoFit/>
          </a:bodyPr>
          <a:lstStyle/>
          <a:p>
            <a:r>
              <a:rPr lang="en-GB" sz="2400" dirty="0">
                <a:solidFill>
                  <a:srgbClr val="0070C0"/>
                </a:solidFill>
              </a:rPr>
              <a:t>We cannot rely on the direction of effect alone – we need to look at the effect size </a:t>
            </a:r>
          </a:p>
        </p:txBody>
      </p:sp>
    </p:spTree>
    <p:extLst>
      <p:ext uri="{BB962C8B-B14F-4D97-AF65-F5344CB8AC3E}">
        <p14:creationId xmlns:p14="http://schemas.microsoft.com/office/powerpoint/2010/main" val="3061413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Forest scene outline">
            <a:extLst>
              <a:ext uri="{FF2B5EF4-FFF2-40B4-BE49-F238E27FC236}">
                <a16:creationId xmlns:a16="http://schemas.microsoft.com/office/drawing/2014/main" id="{1A35A434-DFC7-F9D9-B049-8AAF4DA874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978" y="5335831"/>
            <a:ext cx="1296818" cy="1296818"/>
          </a:xfrm>
          <a:prstGeom prst="rect">
            <a:avLst/>
          </a:prstGeom>
        </p:spPr>
      </p:pic>
      <p:pic>
        <p:nvPicPr>
          <p:cNvPr id="3" name="Graphic 2" descr="Tree Stump with solid fill">
            <a:extLst>
              <a:ext uri="{FF2B5EF4-FFF2-40B4-BE49-F238E27FC236}">
                <a16:creationId xmlns:a16="http://schemas.microsoft.com/office/drawing/2014/main" id="{C899E639-35CB-FF6D-29A7-F641731B39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8032" y="5903019"/>
            <a:ext cx="423648" cy="423648"/>
          </a:xfrm>
          <a:prstGeom prst="rect">
            <a:avLst/>
          </a:prstGeom>
        </p:spPr>
      </p:pic>
      <p:pic>
        <p:nvPicPr>
          <p:cNvPr id="4" name="Graphic 3" descr="Dove outline">
            <a:extLst>
              <a:ext uri="{FF2B5EF4-FFF2-40B4-BE49-F238E27FC236}">
                <a16:creationId xmlns:a16="http://schemas.microsoft.com/office/drawing/2014/main" id="{F77831A9-D87F-7F90-514C-94EE974C6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6197" y="676714"/>
            <a:ext cx="1702512" cy="1702512"/>
          </a:xfrm>
          <a:prstGeom prst="rect">
            <a:avLst/>
          </a:prstGeom>
        </p:spPr>
      </p:pic>
      <p:cxnSp>
        <p:nvCxnSpPr>
          <p:cNvPr id="6" name="Straight Connector 5">
            <a:extLst>
              <a:ext uri="{FF2B5EF4-FFF2-40B4-BE49-F238E27FC236}">
                <a16:creationId xmlns:a16="http://schemas.microsoft.com/office/drawing/2014/main" id="{4E05A237-887E-9DCA-8A90-6EE2BCC75A67}"/>
              </a:ext>
            </a:extLst>
          </p:cNvPr>
          <p:cNvCxnSpPr/>
          <p:nvPr/>
        </p:nvCxnSpPr>
        <p:spPr>
          <a:xfrm>
            <a:off x="6059488" y="91440"/>
            <a:ext cx="0" cy="664464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9280D75-5615-73E8-A530-1D84B282F1E5}"/>
              </a:ext>
            </a:extLst>
          </p:cNvPr>
          <p:cNvSpPr txBox="1"/>
          <p:nvPr/>
        </p:nvSpPr>
        <p:spPr>
          <a:xfrm>
            <a:off x="568961" y="873760"/>
            <a:ext cx="985520" cy="369332"/>
          </a:xfrm>
          <a:prstGeom prst="rect">
            <a:avLst/>
          </a:prstGeom>
          <a:noFill/>
        </p:spPr>
        <p:txBody>
          <a:bodyPr wrap="square" rtlCol="0">
            <a:spAutoFit/>
          </a:bodyPr>
          <a:lstStyle/>
          <a:p>
            <a:r>
              <a:rPr lang="en-GB" dirty="0">
                <a:solidFill>
                  <a:srgbClr val="0070C0"/>
                </a:solidFill>
              </a:rPr>
              <a:t>Study 1</a:t>
            </a:r>
          </a:p>
        </p:txBody>
      </p:sp>
      <p:sp>
        <p:nvSpPr>
          <p:cNvPr id="8" name="TextBox 7">
            <a:extLst>
              <a:ext uri="{FF2B5EF4-FFF2-40B4-BE49-F238E27FC236}">
                <a16:creationId xmlns:a16="http://schemas.microsoft.com/office/drawing/2014/main" id="{8B9B7083-6AF2-50E0-FD5C-5B00268F0311}"/>
              </a:ext>
            </a:extLst>
          </p:cNvPr>
          <p:cNvSpPr txBox="1"/>
          <p:nvPr/>
        </p:nvSpPr>
        <p:spPr>
          <a:xfrm>
            <a:off x="589281" y="1574800"/>
            <a:ext cx="985520" cy="369332"/>
          </a:xfrm>
          <a:prstGeom prst="rect">
            <a:avLst/>
          </a:prstGeom>
          <a:noFill/>
        </p:spPr>
        <p:txBody>
          <a:bodyPr wrap="square" rtlCol="0">
            <a:spAutoFit/>
          </a:bodyPr>
          <a:lstStyle/>
          <a:p>
            <a:r>
              <a:rPr lang="en-GB" dirty="0">
                <a:solidFill>
                  <a:srgbClr val="0070C0"/>
                </a:solidFill>
              </a:rPr>
              <a:t>Study 2</a:t>
            </a:r>
          </a:p>
        </p:txBody>
      </p:sp>
      <p:sp>
        <p:nvSpPr>
          <p:cNvPr id="9" name="TextBox 8">
            <a:extLst>
              <a:ext uri="{FF2B5EF4-FFF2-40B4-BE49-F238E27FC236}">
                <a16:creationId xmlns:a16="http://schemas.microsoft.com/office/drawing/2014/main" id="{9DF93B20-7F9A-7650-034D-AB23B3B2FB19}"/>
              </a:ext>
            </a:extLst>
          </p:cNvPr>
          <p:cNvSpPr txBox="1"/>
          <p:nvPr/>
        </p:nvSpPr>
        <p:spPr>
          <a:xfrm>
            <a:off x="589281" y="2275840"/>
            <a:ext cx="985520" cy="369332"/>
          </a:xfrm>
          <a:prstGeom prst="rect">
            <a:avLst/>
          </a:prstGeom>
          <a:noFill/>
        </p:spPr>
        <p:txBody>
          <a:bodyPr wrap="square" rtlCol="0">
            <a:spAutoFit/>
          </a:bodyPr>
          <a:lstStyle/>
          <a:p>
            <a:r>
              <a:rPr lang="en-GB" dirty="0">
                <a:solidFill>
                  <a:srgbClr val="0070C0"/>
                </a:solidFill>
              </a:rPr>
              <a:t>Study 3</a:t>
            </a:r>
          </a:p>
        </p:txBody>
      </p:sp>
      <p:sp>
        <p:nvSpPr>
          <p:cNvPr id="10" name="TextBox 9">
            <a:extLst>
              <a:ext uri="{FF2B5EF4-FFF2-40B4-BE49-F238E27FC236}">
                <a16:creationId xmlns:a16="http://schemas.microsoft.com/office/drawing/2014/main" id="{7BF7DFE9-1F47-A1D4-1E2E-8A623595C017}"/>
              </a:ext>
            </a:extLst>
          </p:cNvPr>
          <p:cNvSpPr txBox="1"/>
          <p:nvPr/>
        </p:nvSpPr>
        <p:spPr>
          <a:xfrm>
            <a:off x="589281" y="3031446"/>
            <a:ext cx="985520" cy="369332"/>
          </a:xfrm>
          <a:prstGeom prst="rect">
            <a:avLst/>
          </a:prstGeom>
          <a:noFill/>
        </p:spPr>
        <p:txBody>
          <a:bodyPr wrap="square" rtlCol="0">
            <a:spAutoFit/>
          </a:bodyPr>
          <a:lstStyle/>
          <a:p>
            <a:r>
              <a:rPr lang="en-GB" dirty="0">
                <a:solidFill>
                  <a:srgbClr val="0070C0"/>
                </a:solidFill>
              </a:rPr>
              <a:t>Study 4</a:t>
            </a:r>
          </a:p>
        </p:txBody>
      </p:sp>
      <p:sp>
        <p:nvSpPr>
          <p:cNvPr id="11" name="TextBox 10">
            <a:extLst>
              <a:ext uri="{FF2B5EF4-FFF2-40B4-BE49-F238E27FC236}">
                <a16:creationId xmlns:a16="http://schemas.microsoft.com/office/drawing/2014/main" id="{8F73DA8C-860D-4843-490E-1FD40D8A1325}"/>
              </a:ext>
            </a:extLst>
          </p:cNvPr>
          <p:cNvSpPr txBox="1"/>
          <p:nvPr/>
        </p:nvSpPr>
        <p:spPr>
          <a:xfrm>
            <a:off x="589281" y="3825758"/>
            <a:ext cx="985520" cy="369332"/>
          </a:xfrm>
          <a:prstGeom prst="rect">
            <a:avLst/>
          </a:prstGeom>
          <a:noFill/>
        </p:spPr>
        <p:txBody>
          <a:bodyPr wrap="square" rtlCol="0">
            <a:spAutoFit/>
          </a:bodyPr>
          <a:lstStyle/>
          <a:p>
            <a:r>
              <a:rPr lang="en-GB" dirty="0">
                <a:solidFill>
                  <a:srgbClr val="0070C0"/>
                </a:solidFill>
              </a:rPr>
              <a:t>Study 5</a:t>
            </a:r>
          </a:p>
        </p:txBody>
      </p:sp>
      <p:sp>
        <p:nvSpPr>
          <p:cNvPr id="12" name="TextBox 11">
            <a:extLst>
              <a:ext uri="{FF2B5EF4-FFF2-40B4-BE49-F238E27FC236}">
                <a16:creationId xmlns:a16="http://schemas.microsoft.com/office/drawing/2014/main" id="{49E26AAD-2E07-3E52-04AD-A374387F122C}"/>
              </a:ext>
            </a:extLst>
          </p:cNvPr>
          <p:cNvSpPr txBox="1"/>
          <p:nvPr/>
        </p:nvSpPr>
        <p:spPr>
          <a:xfrm>
            <a:off x="457201" y="4913869"/>
            <a:ext cx="1426288" cy="369332"/>
          </a:xfrm>
          <a:prstGeom prst="rect">
            <a:avLst/>
          </a:prstGeom>
          <a:noFill/>
        </p:spPr>
        <p:txBody>
          <a:bodyPr wrap="square" rtlCol="0">
            <a:spAutoFit/>
          </a:bodyPr>
          <a:lstStyle/>
          <a:p>
            <a:r>
              <a:rPr lang="en-GB" dirty="0">
                <a:solidFill>
                  <a:srgbClr val="0070C0"/>
                </a:solidFill>
              </a:rPr>
              <a:t>Summary </a:t>
            </a:r>
          </a:p>
        </p:txBody>
      </p:sp>
      <p:sp>
        <p:nvSpPr>
          <p:cNvPr id="13" name="Flowchart: Connector 12">
            <a:extLst>
              <a:ext uri="{FF2B5EF4-FFF2-40B4-BE49-F238E27FC236}">
                <a16:creationId xmlns:a16="http://schemas.microsoft.com/office/drawing/2014/main" id="{4ACD4DDC-77CA-1482-38CF-30BF8131B794}"/>
              </a:ext>
            </a:extLst>
          </p:cNvPr>
          <p:cNvSpPr/>
          <p:nvPr/>
        </p:nvSpPr>
        <p:spPr>
          <a:xfrm>
            <a:off x="7237220" y="873760"/>
            <a:ext cx="365756" cy="36933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F24C3BB3-6CAF-F54C-E1B0-47462947DF7E}"/>
              </a:ext>
            </a:extLst>
          </p:cNvPr>
          <p:cNvCxnSpPr>
            <a:cxnSpLocks/>
          </p:cNvCxnSpPr>
          <p:nvPr/>
        </p:nvCxnSpPr>
        <p:spPr>
          <a:xfrm>
            <a:off x="6096000" y="1058426"/>
            <a:ext cx="241808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AA5001DB-0AF7-E973-B105-B40340AF98DD}"/>
              </a:ext>
            </a:extLst>
          </p:cNvPr>
          <p:cNvSpPr/>
          <p:nvPr/>
        </p:nvSpPr>
        <p:spPr>
          <a:xfrm>
            <a:off x="2377323" y="1576586"/>
            <a:ext cx="365756" cy="36933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5232CA7-1D22-2B8C-0584-4EBFC081143A}"/>
              </a:ext>
            </a:extLst>
          </p:cNvPr>
          <p:cNvCxnSpPr>
            <a:cxnSpLocks/>
          </p:cNvCxnSpPr>
          <p:nvPr/>
        </p:nvCxnSpPr>
        <p:spPr>
          <a:xfrm>
            <a:off x="2225040" y="1759466"/>
            <a:ext cx="711200" cy="1016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75E20700-0CAD-C90B-8B2E-0B791D31F6D1}"/>
              </a:ext>
            </a:extLst>
          </p:cNvPr>
          <p:cNvSpPr/>
          <p:nvPr/>
        </p:nvSpPr>
        <p:spPr>
          <a:xfrm>
            <a:off x="4817789" y="2379226"/>
            <a:ext cx="365756" cy="36933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48C4821B-BD25-C960-1E06-713FDA04C29D}"/>
              </a:ext>
            </a:extLst>
          </p:cNvPr>
          <p:cNvCxnSpPr>
            <a:cxnSpLocks/>
          </p:cNvCxnSpPr>
          <p:nvPr/>
        </p:nvCxnSpPr>
        <p:spPr>
          <a:xfrm>
            <a:off x="3833535" y="2563892"/>
            <a:ext cx="2334263"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Flowchart: Connector 21">
            <a:extLst>
              <a:ext uri="{FF2B5EF4-FFF2-40B4-BE49-F238E27FC236}">
                <a16:creationId xmlns:a16="http://schemas.microsoft.com/office/drawing/2014/main" id="{9C0F76E9-D2BA-A939-392F-D576C2A386A4}"/>
              </a:ext>
            </a:extLst>
          </p:cNvPr>
          <p:cNvSpPr/>
          <p:nvPr/>
        </p:nvSpPr>
        <p:spPr>
          <a:xfrm>
            <a:off x="4333123" y="3063240"/>
            <a:ext cx="365756" cy="36933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A12C0B53-40FF-C334-930B-2C2B2088D61D}"/>
              </a:ext>
            </a:extLst>
          </p:cNvPr>
          <p:cNvCxnSpPr>
            <a:cxnSpLocks/>
          </p:cNvCxnSpPr>
          <p:nvPr/>
        </p:nvCxnSpPr>
        <p:spPr>
          <a:xfrm>
            <a:off x="3129280" y="3256280"/>
            <a:ext cx="3003233"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Flowchart: Connector 25">
            <a:extLst>
              <a:ext uri="{FF2B5EF4-FFF2-40B4-BE49-F238E27FC236}">
                <a16:creationId xmlns:a16="http://schemas.microsoft.com/office/drawing/2014/main" id="{5515B2CF-27AD-A4E8-F844-B52DEC4B6FC8}"/>
              </a:ext>
            </a:extLst>
          </p:cNvPr>
          <p:cNvSpPr/>
          <p:nvPr/>
        </p:nvSpPr>
        <p:spPr>
          <a:xfrm>
            <a:off x="6993796" y="3632718"/>
            <a:ext cx="365756" cy="36933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98A55E43-F672-392C-CD58-3AA8A72056F0}"/>
              </a:ext>
            </a:extLst>
          </p:cNvPr>
          <p:cNvCxnSpPr>
            <a:cxnSpLocks/>
          </p:cNvCxnSpPr>
          <p:nvPr/>
        </p:nvCxnSpPr>
        <p:spPr>
          <a:xfrm>
            <a:off x="6264579" y="3817384"/>
            <a:ext cx="1815903"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Flowchart: Decision 27">
            <a:extLst>
              <a:ext uri="{FF2B5EF4-FFF2-40B4-BE49-F238E27FC236}">
                <a16:creationId xmlns:a16="http://schemas.microsoft.com/office/drawing/2014/main" id="{AD471A7E-E819-F2D3-21DC-1CD2112808D5}"/>
              </a:ext>
            </a:extLst>
          </p:cNvPr>
          <p:cNvSpPr/>
          <p:nvPr/>
        </p:nvSpPr>
        <p:spPr>
          <a:xfrm>
            <a:off x="3556000" y="5023825"/>
            <a:ext cx="2708579" cy="57055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Arrow Connector 29">
            <a:extLst>
              <a:ext uri="{FF2B5EF4-FFF2-40B4-BE49-F238E27FC236}">
                <a16:creationId xmlns:a16="http://schemas.microsoft.com/office/drawing/2014/main" id="{C648BF67-5649-883D-AC1F-410F81395EF9}"/>
              </a:ext>
            </a:extLst>
          </p:cNvPr>
          <p:cNvCxnSpPr/>
          <p:nvPr/>
        </p:nvCxnSpPr>
        <p:spPr>
          <a:xfrm flipH="1">
            <a:off x="2560320" y="6114843"/>
            <a:ext cx="6421120" cy="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7F2638A-484A-5977-2547-95E623A3C376}"/>
              </a:ext>
            </a:extLst>
          </p:cNvPr>
          <p:cNvSpPr txBox="1"/>
          <p:nvPr/>
        </p:nvSpPr>
        <p:spPr>
          <a:xfrm>
            <a:off x="2488870" y="6361701"/>
            <a:ext cx="2497570" cy="369332"/>
          </a:xfrm>
          <a:prstGeom prst="rect">
            <a:avLst/>
          </a:prstGeom>
          <a:noFill/>
        </p:spPr>
        <p:txBody>
          <a:bodyPr wrap="square" rtlCol="0">
            <a:spAutoFit/>
          </a:bodyPr>
          <a:lstStyle/>
          <a:p>
            <a:r>
              <a:rPr lang="en-GB" dirty="0">
                <a:solidFill>
                  <a:srgbClr val="0070C0"/>
                </a:solidFill>
              </a:rPr>
              <a:t>Favours Forest</a:t>
            </a:r>
          </a:p>
        </p:txBody>
      </p:sp>
      <p:sp>
        <p:nvSpPr>
          <p:cNvPr id="33" name="TextBox 32">
            <a:extLst>
              <a:ext uri="{FF2B5EF4-FFF2-40B4-BE49-F238E27FC236}">
                <a16:creationId xmlns:a16="http://schemas.microsoft.com/office/drawing/2014/main" id="{07084F0F-EF37-73CB-04BD-ED83E72480B3}"/>
              </a:ext>
            </a:extLst>
          </p:cNvPr>
          <p:cNvSpPr txBox="1"/>
          <p:nvPr/>
        </p:nvSpPr>
        <p:spPr>
          <a:xfrm>
            <a:off x="7496132" y="6279411"/>
            <a:ext cx="2135544" cy="369332"/>
          </a:xfrm>
          <a:prstGeom prst="rect">
            <a:avLst/>
          </a:prstGeom>
          <a:noFill/>
        </p:spPr>
        <p:txBody>
          <a:bodyPr wrap="square">
            <a:spAutoFit/>
          </a:bodyPr>
          <a:lstStyle/>
          <a:p>
            <a:r>
              <a:rPr lang="en-GB" dirty="0">
                <a:solidFill>
                  <a:srgbClr val="0070C0"/>
                </a:solidFill>
              </a:rPr>
              <a:t>Favours logged sites</a:t>
            </a:r>
          </a:p>
        </p:txBody>
      </p:sp>
    </p:spTree>
    <p:extLst>
      <p:ext uri="{BB962C8B-B14F-4D97-AF65-F5344CB8AC3E}">
        <p14:creationId xmlns:p14="http://schemas.microsoft.com/office/powerpoint/2010/main" val="1254857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8F52-7C82-E215-432A-74C95B7C6660}"/>
              </a:ext>
            </a:extLst>
          </p:cNvPr>
          <p:cNvSpPr>
            <a:spLocks noGrp="1"/>
          </p:cNvSpPr>
          <p:nvPr>
            <p:ph type="title"/>
          </p:nvPr>
        </p:nvSpPr>
        <p:spPr/>
        <p:txBody>
          <a:bodyPr/>
          <a:lstStyle/>
          <a:p>
            <a:r>
              <a:rPr lang="en-US" b="1" i="0" dirty="0">
                <a:solidFill>
                  <a:srgbClr val="374151"/>
                </a:solidFill>
                <a:effectLst/>
                <a:latin typeface="Söhne"/>
              </a:rPr>
              <a:t>2.3 Different Types of Evidence</a:t>
            </a:r>
            <a:endParaRPr lang="en-GB" dirty="0"/>
          </a:p>
        </p:txBody>
      </p:sp>
      <p:sp>
        <p:nvSpPr>
          <p:cNvPr id="3" name="Content Placeholder 2">
            <a:extLst>
              <a:ext uri="{FF2B5EF4-FFF2-40B4-BE49-F238E27FC236}">
                <a16:creationId xmlns:a16="http://schemas.microsoft.com/office/drawing/2014/main" id="{9D252A52-0F43-055F-D9DB-E1AFF7DDDA48}"/>
              </a:ext>
            </a:extLst>
          </p:cNvPr>
          <p:cNvSpPr>
            <a:spLocks noGrp="1"/>
          </p:cNvSpPr>
          <p:nvPr>
            <p:ph idx="1"/>
          </p:nvPr>
        </p:nvSpPr>
        <p:spPr>
          <a:xfrm>
            <a:off x="838200" y="1825625"/>
            <a:ext cx="10515600" cy="3576955"/>
          </a:xfrm>
        </p:spPr>
        <p:txBody>
          <a:bodyPr>
            <a:normAutofit/>
          </a:bodyPr>
          <a:lstStyle/>
          <a:p>
            <a:pPr marL="0" indent="0">
              <a:buNone/>
            </a:pPr>
            <a:r>
              <a:rPr lang="en-GB" b="1" dirty="0"/>
              <a:t>Rapid reviews</a:t>
            </a:r>
          </a:p>
          <a:p>
            <a:r>
              <a:rPr lang="en-GB" b="1" dirty="0"/>
              <a:t> </a:t>
            </a:r>
            <a:r>
              <a:rPr lang="en-US" b="1" dirty="0"/>
              <a:t>No agreed definition of a “rapid review”</a:t>
            </a:r>
          </a:p>
          <a:p>
            <a:r>
              <a:rPr lang="en-US" b="1" dirty="0"/>
              <a:t>Which corners to cut (not exhaustive)?</a:t>
            </a:r>
          </a:p>
          <a:p>
            <a:r>
              <a:rPr lang="en-US" b="1" dirty="0"/>
              <a:t>Span of the literature (e.g. post 2010 - present)</a:t>
            </a:r>
          </a:p>
          <a:p>
            <a:r>
              <a:rPr lang="en-US" b="1" dirty="0"/>
              <a:t>“Study quality” (e.g. only systematic reviews?)</a:t>
            </a:r>
          </a:p>
          <a:p>
            <a:r>
              <a:rPr lang="en-US" b="1" dirty="0"/>
              <a:t>Number of reviewers (e.g. 1 person to review &amp; 1 to check a %)</a:t>
            </a:r>
            <a:endParaRPr lang="en-GB" b="1" dirty="0"/>
          </a:p>
        </p:txBody>
      </p:sp>
    </p:spTree>
    <p:extLst>
      <p:ext uri="{BB962C8B-B14F-4D97-AF65-F5344CB8AC3E}">
        <p14:creationId xmlns:p14="http://schemas.microsoft.com/office/powerpoint/2010/main" val="3760366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8F52-7C82-E215-432A-74C95B7C6660}"/>
              </a:ext>
            </a:extLst>
          </p:cNvPr>
          <p:cNvSpPr>
            <a:spLocks noGrp="1"/>
          </p:cNvSpPr>
          <p:nvPr>
            <p:ph type="title"/>
          </p:nvPr>
        </p:nvSpPr>
        <p:spPr/>
        <p:txBody>
          <a:bodyPr/>
          <a:lstStyle/>
          <a:p>
            <a:r>
              <a:rPr lang="en-US" b="1" i="0" dirty="0">
                <a:solidFill>
                  <a:srgbClr val="374151"/>
                </a:solidFill>
                <a:effectLst/>
                <a:latin typeface="Söhne"/>
              </a:rPr>
              <a:t>2.3 Different Types of Evidence</a:t>
            </a:r>
            <a:endParaRPr lang="en-GB" dirty="0"/>
          </a:p>
        </p:txBody>
      </p:sp>
      <p:grpSp>
        <p:nvGrpSpPr>
          <p:cNvPr id="3" name="Group 2">
            <a:extLst>
              <a:ext uri="{FF2B5EF4-FFF2-40B4-BE49-F238E27FC236}">
                <a16:creationId xmlns:a16="http://schemas.microsoft.com/office/drawing/2014/main" id="{810A3A42-4213-4805-D1C1-17160DB5C2D5}"/>
              </a:ext>
            </a:extLst>
          </p:cNvPr>
          <p:cNvGrpSpPr/>
          <p:nvPr/>
        </p:nvGrpSpPr>
        <p:grpSpPr>
          <a:xfrm>
            <a:off x="1524001" y="2411008"/>
            <a:ext cx="8534400" cy="4347210"/>
            <a:chOff x="1524001" y="2411008"/>
            <a:chExt cx="8534400" cy="4347210"/>
          </a:xfrm>
        </p:grpSpPr>
        <p:pic>
          <p:nvPicPr>
            <p:cNvPr id="5" name="Picture 4" descr="A sign on a road&#10;&#10;Description automatically generated">
              <a:extLst>
                <a:ext uri="{FF2B5EF4-FFF2-40B4-BE49-F238E27FC236}">
                  <a16:creationId xmlns:a16="http://schemas.microsoft.com/office/drawing/2014/main" id="{8168B729-8598-0D01-7D47-E4767C0DBA7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24001" y="2411008"/>
              <a:ext cx="8534400" cy="4347210"/>
            </a:xfrm>
            <a:prstGeom prst="rect">
              <a:avLst/>
            </a:prstGeom>
          </p:spPr>
        </p:pic>
        <p:sp>
          <p:nvSpPr>
            <p:cNvPr id="6" name="TextBox 5">
              <a:extLst>
                <a:ext uri="{FF2B5EF4-FFF2-40B4-BE49-F238E27FC236}">
                  <a16:creationId xmlns:a16="http://schemas.microsoft.com/office/drawing/2014/main" id="{84044BB1-4ADF-A829-40BF-BD74F52AE6FD}"/>
                </a:ext>
              </a:extLst>
            </p:cNvPr>
            <p:cNvSpPr txBox="1"/>
            <p:nvPr/>
          </p:nvSpPr>
          <p:spPr>
            <a:xfrm>
              <a:off x="1598435" y="6527386"/>
              <a:ext cx="5433464" cy="230832"/>
            </a:xfrm>
            <a:prstGeom prst="rect">
              <a:avLst/>
            </a:prstGeom>
            <a:noFill/>
          </p:spPr>
          <p:txBody>
            <a:bodyPr wrap="square" rtlCol="0">
              <a:spAutoFit/>
            </a:bodyPr>
            <a:lstStyle/>
            <a:p>
              <a:r>
                <a:rPr lang="en-GB" sz="900" dirty="0">
                  <a:hlinkClick r:id="rId3" tooltip="https://www.geograph.org.uk/photo/2450314"/>
                </a:rPr>
                <a:t>This Photo</a:t>
              </a:r>
              <a:r>
                <a:rPr lang="en-GB" sz="900" dirty="0"/>
                <a:t> by Unknown Author is licensed under </a:t>
              </a:r>
              <a:r>
                <a:rPr lang="en-GB" sz="900" dirty="0">
                  <a:hlinkClick r:id="rId4" tooltip="https://creativecommons.org/licenses/by-sa/3.0/"/>
                </a:rPr>
                <a:t>CC BY-SA</a:t>
              </a:r>
              <a:endParaRPr lang="en-GB" sz="900" dirty="0"/>
            </a:p>
          </p:txBody>
        </p:sp>
        <p:sp>
          <p:nvSpPr>
            <p:cNvPr id="7" name="TextBox 6">
              <a:extLst>
                <a:ext uri="{FF2B5EF4-FFF2-40B4-BE49-F238E27FC236}">
                  <a16:creationId xmlns:a16="http://schemas.microsoft.com/office/drawing/2014/main" id="{46188028-05E8-32FB-9F46-F99AC5E41C29}"/>
                </a:ext>
              </a:extLst>
            </p:cNvPr>
            <p:cNvSpPr txBox="1"/>
            <p:nvPr/>
          </p:nvSpPr>
          <p:spPr>
            <a:xfrm>
              <a:off x="1996441" y="2653982"/>
              <a:ext cx="2026920" cy="2062103"/>
            </a:xfrm>
            <a:prstGeom prst="rect">
              <a:avLst/>
            </a:prstGeom>
            <a:solidFill>
              <a:srgbClr val="440707"/>
            </a:solidFill>
          </p:spPr>
          <p:txBody>
            <a:bodyPr wrap="square" rtlCol="0">
              <a:spAutoFit/>
            </a:bodyPr>
            <a:lstStyle/>
            <a:p>
              <a:pPr algn="ctr"/>
              <a:r>
                <a:rPr lang="en-GB" sz="1600" u="sng" dirty="0">
                  <a:solidFill>
                    <a:schemeClr val="bg1"/>
                  </a:solidFill>
                </a:rPr>
                <a:t>WARNING</a:t>
              </a:r>
            </a:p>
            <a:p>
              <a:pPr algn="ctr"/>
              <a:r>
                <a:rPr lang="en-GB" sz="1600" dirty="0">
                  <a:solidFill>
                    <a:schemeClr val="bg1"/>
                  </a:solidFill>
                </a:rPr>
                <a:t>Systematic reviews can be poor quality and need to be assessed before use</a:t>
              </a:r>
            </a:p>
            <a:p>
              <a:pPr algn="ctr"/>
              <a:r>
                <a:rPr lang="en-GB" sz="1600" u="sng" dirty="0">
                  <a:solidFill>
                    <a:schemeClr val="bg1"/>
                  </a:solidFill>
                </a:rPr>
                <a:t>USE THEM (WITHOUT CRITICAL APRAISAL) AT YOUR OWN RISK</a:t>
              </a:r>
            </a:p>
          </p:txBody>
        </p:sp>
      </p:grpSp>
    </p:spTree>
    <p:extLst>
      <p:ext uri="{BB962C8B-B14F-4D97-AF65-F5344CB8AC3E}">
        <p14:creationId xmlns:p14="http://schemas.microsoft.com/office/powerpoint/2010/main" val="356430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4" name="Text Placeholder 3">
            <a:extLst>
              <a:ext uri="{FF2B5EF4-FFF2-40B4-BE49-F238E27FC236}">
                <a16:creationId xmlns:a16="http://schemas.microsoft.com/office/drawing/2014/main" id="{0EFD7B72-47D3-37FD-B65A-3F333B286E9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02645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10515600" cy="3005455"/>
          </a:xfrm>
        </p:spPr>
        <p:txBody>
          <a:bodyPr>
            <a:normAutofit/>
          </a:bodyPr>
          <a:lstStyle/>
          <a:p>
            <a:pPr marL="0" indent="0" algn="l">
              <a:buNone/>
            </a:pPr>
            <a:r>
              <a:rPr lang="en-US" b="0" i="0" dirty="0">
                <a:solidFill>
                  <a:schemeClr val="accent6"/>
                </a:solidFill>
                <a:effectLst/>
                <a:latin typeface="Söhne"/>
              </a:rPr>
              <a:t>True</a:t>
            </a:r>
            <a:r>
              <a:rPr lang="en-US" b="0" i="0" dirty="0">
                <a:solidFill>
                  <a:srgbClr val="374151"/>
                </a:solidFill>
                <a:effectLst/>
                <a:latin typeface="Söhne"/>
              </a:rPr>
              <a:t> or </a:t>
            </a:r>
            <a:r>
              <a:rPr lang="en-US" b="0" i="0" dirty="0">
                <a:solidFill>
                  <a:srgbClr val="FF0000"/>
                </a:solidFill>
                <a:effectLst/>
                <a:latin typeface="Söhne"/>
              </a:rPr>
              <a:t>False</a:t>
            </a:r>
          </a:p>
          <a:p>
            <a:pPr marL="514350" indent="-514350" algn="l">
              <a:buFont typeface="+mj-lt"/>
              <a:buAutoNum type="arabicPeriod"/>
            </a:pPr>
            <a:r>
              <a:rPr lang="en-US" dirty="0">
                <a:latin typeface="Söhne"/>
              </a:rPr>
              <a:t>I would go to </a:t>
            </a:r>
            <a:r>
              <a:rPr lang="en-US" dirty="0" err="1">
                <a:latin typeface="Söhne"/>
              </a:rPr>
              <a:t>GoogleScholar</a:t>
            </a:r>
            <a:r>
              <a:rPr lang="en-US" dirty="0">
                <a:latin typeface="Söhne"/>
              </a:rPr>
              <a:t> first when searching for evidence</a:t>
            </a:r>
          </a:p>
          <a:p>
            <a:pPr marL="514350" indent="-514350" algn="l">
              <a:buFont typeface="+mj-lt"/>
              <a:buAutoNum type="arabicPeriod"/>
            </a:pPr>
            <a:r>
              <a:rPr lang="en-US" dirty="0">
                <a:latin typeface="Söhne"/>
              </a:rPr>
              <a:t>Web of Science is more comprehensive than Google Scholar</a:t>
            </a:r>
          </a:p>
          <a:p>
            <a:pPr marL="514350" indent="-514350" algn="l">
              <a:buFont typeface="+mj-lt"/>
              <a:buAutoNum type="arabicPeriod"/>
            </a:pPr>
            <a:r>
              <a:rPr lang="en-US" dirty="0">
                <a:latin typeface="Söhne"/>
              </a:rPr>
              <a:t>Web of Science is a transparent, repeatable resource</a:t>
            </a:r>
          </a:p>
          <a:p>
            <a:pPr marL="514350" indent="-514350" algn="l">
              <a:buFont typeface="+mj-lt"/>
              <a:buAutoNum type="arabicPeriod"/>
            </a:pPr>
            <a:r>
              <a:rPr lang="en-US" dirty="0">
                <a:latin typeface="Söhne"/>
              </a:rPr>
              <a:t>Grey literature is defined as anything unpublished and not peer-reviewed</a:t>
            </a:r>
          </a:p>
          <a:p>
            <a:pPr marL="0" indent="0" algn="l">
              <a:buNone/>
            </a:pPr>
            <a:endParaRPr lang="en-US" dirty="0">
              <a:latin typeface="Söhne"/>
            </a:endParaRPr>
          </a:p>
          <a:p>
            <a:pPr algn="l">
              <a:buFont typeface="Arial" panose="020B0604020202020204" pitchFamily="34" charset="0"/>
              <a:buChar char="•"/>
            </a:pPr>
            <a:endParaRPr lang="en-US" b="0" i="0" dirty="0">
              <a:solidFill>
                <a:srgbClr val="FF0000"/>
              </a:solidFill>
              <a:effectLst/>
              <a:latin typeface="Söhne"/>
            </a:endParaRPr>
          </a:p>
        </p:txBody>
      </p:sp>
    </p:spTree>
    <p:extLst>
      <p:ext uri="{BB962C8B-B14F-4D97-AF65-F5344CB8AC3E}">
        <p14:creationId xmlns:p14="http://schemas.microsoft.com/office/powerpoint/2010/main" val="3945853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10515600" cy="3005455"/>
          </a:xfrm>
        </p:spPr>
        <p:txBody>
          <a:bodyPr>
            <a:normAutofit fontScale="92500" lnSpcReduction="20000"/>
          </a:bodyPr>
          <a:lstStyle/>
          <a:p>
            <a:pPr marL="0" indent="0" algn="l">
              <a:buNone/>
            </a:pPr>
            <a:r>
              <a:rPr lang="en-US" b="1" dirty="0">
                <a:latin typeface="Söhne"/>
              </a:rPr>
              <a:t>Searches</a:t>
            </a:r>
          </a:p>
          <a:p>
            <a:r>
              <a:rPr lang="en-US" dirty="0">
                <a:latin typeface="Söhne"/>
              </a:rPr>
              <a:t>Comprehensive, transparent, objective</a:t>
            </a:r>
          </a:p>
          <a:p>
            <a:pPr marL="514350" indent="-514350">
              <a:buFont typeface="+mj-lt"/>
              <a:buAutoNum type="arabicPeriod"/>
            </a:pPr>
            <a:r>
              <a:rPr lang="en-US" dirty="0">
                <a:latin typeface="Söhne"/>
              </a:rPr>
              <a:t>Multiple academic databases</a:t>
            </a:r>
          </a:p>
          <a:p>
            <a:pPr marL="514350" indent="-514350">
              <a:buFont typeface="+mj-lt"/>
              <a:buAutoNum type="arabicPeriod"/>
            </a:pPr>
            <a:r>
              <a:rPr lang="en-US" dirty="0">
                <a:latin typeface="Söhne"/>
              </a:rPr>
              <a:t>Tried and tested search string</a:t>
            </a:r>
          </a:p>
          <a:p>
            <a:pPr marL="514350" indent="-514350">
              <a:buFont typeface="+mj-lt"/>
              <a:buAutoNum type="arabicPeriod"/>
            </a:pPr>
            <a:r>
              <a:rPr lang="en-US" dirty="0">
                <a:latin typeface="Söhne"/>
              </a:rPr>
              <a:t>Multiple sources of grey literature</a:t>
            </a:r>
          </a:p>
          <a:p>
            <a:pPr marL="514350" indent="-514350">
              <a:buFont typeface="+mj-lt"/>
              <a:buAutoNum type="arabicPeriod"/>
            </a:pPr>
            <a:r>
              <a:rPr lang="en-US" dirty="0">
                <a:latin typeface="Söhne"/>
              </a:rPr>
              <a:t>Languages</a:t>
            </a:r>
          </a:p>
          <a:p>
            <a:pPr marL="514350" indent="-514350">
              <a:buFont typeface="+mj-lt"/>
              <a:buAutoNum type="arabicPeriod"/>
            </a:pPr>
            <a:r>
              <a:rPr lang="en-US" dirty="0">
                <a:latin typeface="Söhne"/>
              </a:rPr>
              <a:t>Documented in detail – all decisions described and explained</a:t>
            </a:r>
          </a:p>
        </p:txBody>
      </p:sp>
    </p:spTree>
    <p:extLst>
      <p:ext uri="{BB962C8B-B14F-4D97-AF65-F5344CB8AC3E}">
        <p14:creationId xmlns:p14="http://schemas.microsoft.com/office/powerpoint/2010/main" val="3483696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10515600" cy="3005455"/>
          </a:xfrm>
        </p:spPr>
        <p:txBody>
          <a:bodyPr>
            <a:normAutofit fontScale="77500" lnSpcReduction="20000"/>
          </a:bodyPr>
          <a:lstStyle/>
          <a:p>
            <a:pPr marL="0" indent="0" algn="l">
              <a:buNone/>
            </a:pPr>
            <a:r>
              <a:rPr lang="en-US" b="1" dirty="0">
                <a:latin typeface="Söhne"/>
              </a:rPr>
              <a:t>Searches</a:t>
            </a:r>
          </a:p>
          <a:p>
            <a:r>
              <a:rPr lang="en-US" dirty="0">
                <a:latin typeface="Söhne"/>
              </a:rPr>
              <a:t>Planning</a:t>
            </a:r>
          </a:p>
          <a:p>
            <a:r>
              <a:rPr lang="en-US" dirty="0">
                <a:latin typeface="Söhne"/>
              </a:rPr>
              <a:t>Where to search</a:t>
            </a:r>
          </a:p>
          <a:p>
            <a:pPr lvl="1"/>
            <a:r>
              <a:rPr lang="en-US" dirty="0">
                <a:latin typeface="Söhne"/>
              </a:rPr>
              <a:t>Select databases, choose other resources</a:t>
            </a:r>
          </a:p>
          <a:p>
            <a:r>
              <a:rPr lang="en-US" dirty="0">
                <a:latin typeface="Söhne"/>
              </a:rPr>
              <a:t>How to search</a:t>
            </a:r>
          </a:p>
          <a:p>
            <a:pPr lvl="1"/>
            <a:r>
              <a:rPr lang="en-US" dirty="0">
                <a:latin typeface="Söhne"/>
              </a:rPr>
              <a:t>Build a search string, adapt to each resource</a:t>
            </a:r>
          </a:p>
          <a:p>
            <a:r>
              <a:rPr lang="en-US" dirty="0">
                <a:latin typeface="Söhne"/>
              </a:rPr>
              <a:t>Test the search strategy beforehand</a:t>
            </a:r>
          </a:p>
          <a:p>
            <a:r>
              <a:rPr lang="en-US" dirty="0">
                <a:latin typeface="Söhne"/>
              </a:rPr>
              <a:t>Check comprehensiveness</a:t>
            </a:r>
          </a:p>
          <a:p>
            <a:pPr lvl="1"/>
            <a:r>
              <a:rPr lang="en-US" dirty="0">
                <a:latin typeface="Söhne"/>
              </a:rPr>
              <a:t>“Benchmark articles”</a:t>
            </a:r>
          </a:p>
        </p:txBody>
      </p:sp>
    </p:spTree>
    <p:extLst>
      <p:ext uri="{BB962C8B-B14F-4D97-AF65-F5344CB8AC3E}">
        <p14:creationId xmlns:p14="http://schemas.microsoft.com/office/powerpoint/2010/main" val="799670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10515600" cy="3005455"/>
          </a:xfrm>
        </p:spPr>
        <p:txBody>
          <a:bodyPr>
            <a:normAutofit fontScale="92500" lnSpcReduction="20000"/>
          </a:bodyPr>
          <a:lstStyle/>
          <a:p>
            <a:pPr marL="0" indent="0" algn="l">
              <a:buNone/>
            </a:pPr>
            <a:r>
              <a:rPr lang="en-US" b="1" dirty="0">
                <a:latin typeface="Söhne"/>
              </a:rPr>
              <a:t>Where to search</a:t>
            </a:r>
          </a:p>
          <a:p>
            <a:r>
              <a:rPr lang="en-US" dirty="0">
                <a:latin typeface="Söhne"/>
              </a:rPr>
              <a:t>Bibliographic databases</a:t>
            </a:r>
          </a:p>
          <a:p>
            <a:pPr lvl="1"/>
            <a:r>
              <a:rPr lang="en-US" dirty="0">
                <a:latin typeface="Söhne"/>
              </a:rPr>
              <a:t>WOS, Scopus, PubMed</a:t>
            </a:r>
          </a:p>
          <a:p>
            <a:r>
              <a:rPr lang="en-US" dirty="0">
                <a:latin typeface="Söhne"/>
              </a:rPr>
              <a:t>Web-based searches</a:t>
            </a:r>
          </a:p>
          <a:p>
            <a:pPr lvl="1"/>
            <a:r>
              <a:rPr lang="en-US" dirty="0">
                <a:latin typeface="Söhne"/>
              </a:rPr>
              <a:t>Google, </a:t>
            </a:r>
            <a:r>
              <a:rPr lang="en-US" dirty="0" err="1">
                <a:latin typeface="Söhne"/>
              </a:rPr>
              <a:t>GoogleScholar</a:t>
            </a:r>
            <a:endParaRPr lang="en-US" dirty="0">
              <a:latin typeface="Söhne"/>
            </a:endParaRPr>
          </a:p>
          <a:p>
            <a:r>
              <a:rPr lang="en-US" dirty="0">
                <a:latin typeface="Söhne"/>
              </a:rPr>
              <a:t>Grey literature searches</a:t>
            </a:r>
          </a:p>
          <a:p>
            <a:pPr lvl="1"/>
            <a:r>
              <a:rPr lang="en-US" dirty="0" err="1">
                <a:latin typeface="Söhne"/>
              </a:rPr>
              <a:t>Organisational</a:t>
            </a:r>
            <a:r>
              <a:rPr lang="en-US" dirty="0">
                <a:latin typeface="Söhne"/>
              </a:rPr>
              <a:t> websites</a:t>
            </a:r>
          </a:p>
          <a:p>
            <a:pPr lvl="1"/>
            <a:r>
              <a:rPr lang="en-US" dirty="0">
                <a:latin typeface="Söhne"/>
              </a:rPr>
              <a:t>Thesis repositories </a:t>
            </a:r>
          </a:p>
          <a:p>
            <a:endParaRPr lang="en-US" dirty="0">
              <a:latin typeface="Söhne"/>
            </a:endParaRPr>
          </a:p>
        </p:txBody>
      </p:sp>
    </p:spTree>
    <p:extLst>
      <p:ext uri="{BB962C8B-B14F-4D97-AF65-F5344CB8AC3E}">
        <p14:creationId xmlns:p14="http://schemas.microsoft.com/office/powerpoint/2010/main" val="2374397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BD55-A016-A516-F44C-FBEA315234B6}"/>
              </a:ext>
            </a:extLst>
          </p:cNvPr>
          <p:cNvSpPr>
            <a:spLocks noGrp="1"/>
          </p:cNvSpPr>
          <p:nvPr>
            <p:ph type="title"/>
          </p:nvPr>
        </p:nvSpPr>
        <p:spPr/>
        <p:txBody>
          <a:bodyPr/>
          <a:lstStyle/>
          <a:p>
            <a:r>
              <a:rPr lang="en-GB" b="1" dirty="0">
                <a:latin typeface="Söhne"/>
              </a:rPr>
              <a:t>1.3 What is Evidence-Informed Decision Making?</a:t>
            </a:r>
          </a:p>
        </p:txBody>
      </p:sp>
      <p:graphicFrame>
        <p:nvGraphicFramePr>
          <p:cNvPr id="4" name="Content Placeholder 3">
            <a:extLst>
              <a:ext uri="{FF2B5EF4-FFF2-40B4-BE49-F238E27FC236}">
                <a16:creationId xmlns:a16="http://schemas.microsoft.com/office/drawing/2014/main" id="{66FD2059-462D-096D-02DF-591B44E1055B}"/>
              </a:ext>
            </a:extLst>
          </p:cNvPr>
          <p:cNvGraphicFramePr>
            <a:graphicFrameLocks noGrp="1"/>
          </p:cNvGraphicFramePr>
          <p:nvPr>
            <p:ph idx="1"/>
            <p:extLst>
              <p:ext uri="{D42A27DB-BD31-4B8C-83A1-F6EECF244321}">
                <p14:modId xmlns:p14="http://schemas.microsoft.com/office/powerpoint/2010/main" val="31083513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D2106C2-2974-7663-8A0B-681515517FA2}"/>
              </a:ext>
            </a:extLst>
          </p:cNvPr>
          <p:cNvSpPr txBox="1"/>
          <p:nvPr/>
        </p:nvSpPr>
        <p:spPr>
          <a:xfrm>
            <a:off x="6294120" y="2664361"/>
            <a:ext cx="655320" cy="369332"/>
          </a:xfrm>
          <a:prstGeom prst="rect">
            <a:avLst/>
          </a:prstGeom>
          <a:noFill/>
        </p:spPr>
        <p:txBody>
          <a:bodyPr wrap="square" rtlCol="0">
            <a:spAutoFit/>
          </a:bodyPr>
          <a:lstStyle/>
          <a:p>
            <a:r>
              <a:rPr lang="en-GB" dirty="0">
                <a:solidFill>
                  <a:schemeClr val="accent1">
                    <a:lumMod val="50000"/>
                  </a:schemeClr>
                </a:solidFill>
              </a:rPr>
              <a:t>Ask</a:t>
            </a:r>
          </a:p>
        </p:txBody>
      </p:sp>
      <p:sp>
        <p:nvSpPr>
          <p:cNvPr id="6" name="TextBox 5">
            <a:extLst>
              <a:ext uri="{FF2B5EF4-FFF2-40B4-BE49-F238E27FC236}">
                <a16:creationId xmlns:a16="http://schemas.microsoft.com/office/drawing/2014/main" id="{E54D02DB-F4F6-BAB0-B482-46A1D2F6555C}"/>
              </a:ext>
            </a:extLst>
          </p:cNvPr>
          <p:cNvSpPr txBox="1"/>
          <p:nvPr/>
        </p:nvSpPr>
        <p:spPr>
          <a:xfrm>
            <a:off x="6461760" y="4089281"/>
            <a:ext cx="1005840" cy="369332"/>
          </a:xfrm>
          <a:prstGeom prst="rect">
            <a:avLst/>
          </a:prstGeom>
          <a:noFill/>
        </p:spPr>
        <p:txBody>
          <a:bodyPr wrap="square" rtlCol="0">
            <a:spAutoFit/>
          </a:bodyPr>
          <a:lstStyle/>
          <a:p>
            <a:r>
              <a:rPr lang="en-GB" dirty="0">
                <a:solidFill>
                  <a:schemeClr val="accent1">
                    <a:lumMod val="50000"/>
                  </a:schemeClr>
                </a:solidFill>
              </a:rPr>
              <a:t>Acquire</a:t>
            </a:r>
          </a:p>
        </p:txBody>
      </p:sp>
      <p:sp>
        <p:nvSpPr>
          <p:cNvPr id="7" name="TextBox 6">
            <a:extLst>
              <a:ext uri="{FF2B5EF4-FFF2-40B4-BE49-F238E27FC236}">
                <a16:creationId xmlns:a16="http://schemas.microsoft.com/office/drawing/2014/main" id="{3C20D7FB-84F8-3708-F7AF-22C9092BD334}"/>
              </a:ext>
            </a:extLst>
          </p:cNvPr>
          <p:cNvSpPr txBox="1"/>
          <p:nvPr/>
        </p:nvSpPr>
        <p:spPr>
          <a:xfrm>
            <a:off x="5615940" y="4861560"/>
            <a:ext cx="1005840" cy="369332"/>
          </a:xfrm>
          <a:prstGeom prst="rect">
            <a:avLst/>
          </a:prstGeom>
          <a:noFill/>
        </p:spPr>
        <p:txBody>
          <a:bodyPr wrap="square" rtlCol="0">
            <a:spAutoFit/>
          </a:bodyPr>
          <a:lstStyle/>
          <a:p>
            <a:r>
              <a:rPr lang="en-GB" dirty="0">
                <a:solidFill>
                  <a:schemeClr val="accent1">
                    <a:lumMod val="50000"/>
                  </a:schemeClr>
                </a:solidFill>
              </a:rPr>
              <a:t>Appraise</a:t>
            </a:r>
          </a:p>
        </p:txBody>
      </p:sp>
      <p:sp>
        <p:nvSpPr>
          <p:cNvPr id="8" name="TextBox 7">
            <a:extLst>
              <a:ext uri="{FF2B5EF4-FFF2-40B4-BE49-F238E27FC236}">
                <a16:creationId xmlns:a16="http://schemas.microsoft.com/office/drawing/2014/main" id="{212F5CC4-321A-3C6E-31F5-D1B0BEC13AC6}"/>
              </a:ext>
            </a:extLst>
          </p:cNvPr>
          <p:cNvSpPr txBox="1"/>
          <p:nvPr/>
        </p:nvSpPr>
        <p:spPr>
          <a:xfrm>
            <a:off x="4648200" y="3944501"/>
            <a:ext cx="1005840" cy="369332"/>
          </a:xfrm>
          <a:prstGeom prst="rect">
            <a:avLst/>
          </a:prstGeom>
          <a:noFill/>
        </p:spPr>
        <p:txBody>
          <a:bodyPr wrap="square" rtlCol="0">
            <a:spAutoFit/>
          </a:bodyPr>
          <a:lstStyle/>
          <a:p>
            <a:r>
              <a:rPr lang="en-GB" dirty="0">
                <a:solidFill>
                  <a:schemeClr val="accent1">
                    <a:lumMod val="50000"/>
                  </a:schemeClr>
                </a:solidFill>
              </a:rPr>
              <a:t>Apply</a:t>
            </a:r>
          </a:p>
        </p:txBody>
      </p:sp>
      <p:sp>
        <p:nvSpPr>
          <p:cNvPr id="9" name="TextBox 8">
            <a:extLst>
              <a:ext uri="{FF2B5EF4-FFF2-40B4-BE49-F238E27FC236}">
                <a16:creationId xmlns:a16="http://schemas.microsoft.com/office/drawing/2014/main" id="{01D2A63D-092E-38A2-F52A-85EBA5909E5A}"/>
              </a:ext>
            </a:extLst>
          </p:cNvPr>
          <p:cNvSpPr txBox="1"/>
          <p:nvPr/>
        </p:nvSpPr>
        <p:spPr>
          <a:xfrm>
            <a:off x="5379721" y="2750384"/>
            <a:ext cx="1005840" cy="369332"/>
          </a:xfrm>
          <a:prstGeom prst="rect">
            <a:avLst/>
          </a:prstGeom>
          <a:noFill/>
        </p:spPr>
        <p:txBody>
          <a:bodyPr wrap="square" rtlCol="0">
            <a:spAutoFit/>
          </a:bodyPr>
          <a:lstStyle/>
          <a:p>
            <a:r>
              <a:rPr lang="en-GB" dirty="0">
                <a:solidFill>
                  <a:schemeClr val="accent1">
                    <a:lumMod val="50000"/>
                  </a:schemeClr>
                </a:solidFill>
              </a:rPr>
              <a:t>Audit</a:t>
            </a:r>
          </a:p>
        </p:txBody>
      </p:sp>
      <p:sp>
        <p:nvSpPr>
          <p:cNvPr id="10" name="TextBox 9">
            <a:extLst>
              <a:ext uri="{FF2B5EF4-FFF2-40B4-BE49-F238E27FC236}">
                <a16:creationId xmlns:a16="http://schemas.microsoft.com/office/drawing/2014/main" id="{AD06D8C5-21AA-C2A0-CDC1-ADFAA89A97FC}"/>
              </a:ext>
            </a:extLst>
          </p:cNvPr>
          <p:cNvSpPr txBox="1"/>
          <p:nvPr/>
        </p:nvSpPr>
        <p:spPr>
          <a:xfrm>
            <a:off x="403860" y="1905000"/>
            <a:ext cx="1752600" cy="369332"/>
          </a:xfrm>
          <a:prstGeom prst="rect">
            <a:avLst/>
          </a:prstGeom>
          <a:noFill/>
        </p:spPr>
        <p:txBody>
          <a:bodyPr wrap="square" rtlCol="0">
            <a:spAutoFit/>
          </a:bodyPr>
          <a:lstStyle/>
          <a:p>
            <a:r>
              <a:rPr lang="en-GB" dirty="0">
                <a:solidFill>
                  <a:schemeClr val="accent1">
                    <a:lumMod val="50000"/>
                  </a:schemeClr>
                </a:solidFill>
              </a:rPr>
              <a:t>The 4As model</a:t>
            </a:r>
          </a:p>
        </p:txBody>
      </p:sp>
      <p:sp>
        <p:nvSpPr>
          <p:cNvPr id="3" name="TextBox 2">
            <a:extLst>
              <a:ext uri="{FF2B5EF4-FFF2-40B4-BE49-F238E27FC236}">
                <a16:creationId xmlns:a16="http://schemas.microsoft.com/office/drawing/2014/main" id="{A59097DB-73C8-38B8-B50B-2596E71A818A}"/>
              </a:ext>
            </a:extLst>
          </p:cNvPr>
          <p:cNvSpPr txBox="1"/>
          <p:nvPr/>
        </p:nvSpPr>
        <p:spPr>
          <a:xfrm>
            <a:off x="1706880" y="3345180"/>
            <a:ext cx="1836420" cy="369332"/>
          </a:xfrm>
          <a:prstGeom prst="rect">
            <a:avLst/>
          </a:prstGeom>
          <a:solidFill>
            <a:schemeClr val="tx2">
              <a:lumMod val="60000"/>
              <a:lumOff val="40000"/>
            </a:schemeClr>
          </a:solidFill>
        </p:spPr>
        <p:txBody>
          <a:bodyPr wrap="square" rtlCol="0">
            <a:spAutoFit/>
          </a:bodyPr>
          <a:lstStyle/>
          <a:p>
            <a:r>
              <a:rPr lang="en-GB" dirty="0">
                <a:solidFill>
                  <a:schemeClr val="accent1">
                    <a:lumMod val="50000"/>
                  </a:schemeClr>
                </a:solidFill>
              </a:rPr>
              <a:t>Decision-maker</a:t>
            </a:r>
          </a:p>
        </p:txBody>
      </p:sp>
      <p:sp>
        <p:nvSpPr>
          <p:cNvPr id="11" name="TextBox 10">
            <a:extLst>
              <a:ext uri="{FF2B5EF4-FFF2-40B4-BE49-F238E27FC236}">
                <a16:creationId xmlns:a16="http://schemas.microsoft.com/office/drawing/2014/main" id="{E9CE6117-0F32-F2A8-AFC0-016D7CB28BBD}"/>
              </a:ext>
            </a:extLst>
          </p:cNvPr>
          <p:cNvSpPr txBox="1"/>
          <p:nvPr/>
        </p:nvSpPr>
        <p:spPr>
          <a:xfrm>
            <a:off x="8846820" y="5577840"/>
            <a:ext cx="2179320" cy="369332"/>
          </a:xfrm>
          <a:prstGeom prst="rect">
            <a:avLst/>
          </a:prstGeom>
          <a:solidFill>
            <a:srgbClr val="00B050"/>
          </a:solidFill>
        </p:spPr>
        <p:txBody>
          <a:bodyPr wrap="square" rtlCol="0">
            <a:spAutoFit/>
          </a:bodyPr>
          <a:lstStyle/>
          <a:p>
            <a:r>
              <a:rPr lang="en-GB" dirty="0">
                <a:solidFill>
                  <a:schemeClr val="accent1">
                    <a:lumMod val="50000"/>
                  </a:schemeClr>
                </a:solidFill>
              </a:rPr>
              <a:t>Evidence synthesist</a:t>
            </a:r>
          </a:p>
        </p:txBody>
      </p:sp>
      <p:sp>
        <p:nvSpPr>
          <p:cNvPr id="12" name="TextBox 11">
            <a:extLst>
              <a:ext uri="{FF2B5EF4-FFF2-40B4-BE49-F238E27FC236}">
                <a16:creationId xmlns:a16="http://schemas.microsoft.com/office/drawing/2014/main" id="{6741C164-FE38-E8DE-60E1-836CAB9A33BB}"/>
              </a:ext>
            </a:extLst>
          </p:cNvPr>
          <p:cNvSpPr txBox="1"/>
          <p:nvPr/>
        </p:nvSpPr>
        <p:spPr>
          <a:xfrm>
            <a:off x="8747762" y="2750384"/>
            <a:ext cx="2179320" cy="369332"/>
          </a:xfrm>
          <a:prstGeom prst="rect">
            <a:avLst/>
          </a:prstGeom>
          <a:solidFill>
            <a:srgbClr val="00B0F0"/>
          </a:solidFill>
        </p:spPr>
        <p:txBody>
          <a:bodyPr wrap="square" rtlCol="0">
            <a:spAutoFit/>
          </a:bodyPr>
          <a:lstStyle/>
          <a:p>
            <a:r>
              <a:rPr lang="en-GB" dirty="0">
                <a:solidFill>
                  <a:schemeClr val="accent1">
                    <a:lumMod val="50000"/>
                  </a:schemeClr>
                </a:solidFill>
              </a:rPr>
              <a:t>Co-production</a:t>
            </a:r>
          </a:p>
        </p:txBody>
      </p:sp>
    </p:spTree>
    <p:extLst>
      <p:ext uri="{BB962C8B-B14F-4D97-AF65-F5344CB8AC3E}">
        <p14:creationId xmlns:p14="http://schemas.microsoft.com/office/powerpoint/2010/main" val="3346907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10515600" cy="3005455"/>
          </a:xfrm>
        </p:spPr>
        <p:txBody>
          <a:bodyPr>
            <a:normAutofit fontScale="62500" lnSpcReduction="20000"/>
          </a:bodyPr>
          <a:lstStyle/>
          <a:p>
            <a:pPr marL="0" indent="0">
              <a:buNone/>
            </a:pPr>
            <a:r>
              <a:rPr lang="en-US" b="1" dirty="0">
                <a:latin typeface="Söhne"/>
              </a:rPr>
              <a:t>Bibliographic databases</a:t>
            </a:r>
          </a:p>
          <a:p>
            <a:r>
              <a:rPr lang="en-US" dirty="0" err="1">
                <a:latin typeface="Söhne"/>
              </a:rPr>
              <a:t>WoS</a:t>
            </a:r>
            <a:endParaRPr lang="en-US" dirty="0">
              <a:latin typeface="Söhne"/>
            </a:endParaRPr>
          </a:p>
          <a:p>
            <a:r>
              <a:rPr lang="en-US" dirty="0">
                <a:latin typeface="Söhne"/>
              </a:rPr>
              <a:t>Scopus</a:t>
            </a:r>
          </a:p>
          <a:p>
            <a:r>
              <a:rPr lang="en-US" dirty="0">
                <a:latin typeface="Söhne"/>
              </a:rPr>
              <a:t>Agricola</a:t>
            </a:r>
          </a:p>
          <a:p>
            <a:r>
              <a:rPr lang="en-US" dirty="0">
                <a:latin typeface="Söhne"/>
              </a:rPr>
              <a:t>AGRIS (FAO)</a:t>
            </a:r>
          </a:p>
          <a:p>
            <a:r>
              <a:rPr lang="en-US" dirty="0">
                <a:latin typeface="Söhne"/>
              </a:rPr>
              <a:t>Academic Search Premier</a:t>
            </a:r>
          </a:p>
          <a:p>
            <a:r>
              <a:rPr lang="en-US" dirty="0">
                <a:latin typeface="Söhne"/>
              </a:rPr>
              <a:t>Biological Abstracts</a:t>
            </a:r>
          </a:p>
          <a:p>
            <a:r>
              <a:rPr lang="en-US" dirty="0">
                <a:latin typeface="Söhne"/>
              </a:rPr>
              <a:t>CAB Abstracts</a:t>
            </a:r>
          </a:p>
          <a:p>
            <a:r>
              <a:rPr lang="en-US" dirty="0">
                <a:latin typeface="Söhne"/>
              </a:rPr>
              <a:t>Lens.org</a:t>
            </a:r>
          </a:p>
        </p:txBody>
      </p:sp>
      <p:sp>
        <p:nvSpPr>
          <p:cNvPr id="4" name="TextBox 3">
            <a:extLst>
              <a:ext uri="{FF2B5EF4-FFF2-40B4-BE49-F238E27FC236}">
                <a16:creationId xmlns:a16="http://schemas.microsoft.com/office/drawing/2014/main" id="{8115EDE5-8B79-0BBE-AF63-8A6AC5AC914E}"/>
              </a:ext>
            </a:extLst>
          </p:cNvPr>
          <p:cNvSpPr txBox="1"/>
          <p:nvPr/>
        </p:nvSpPr>
        <p:spPr>
          <a:xfrm>
            <a:off x="7680960" y="1935480"/>
            <a:ext cx="3459480" cy="1200329"/>
          </a:xfrm>
          <a:prstGeom prst="rect">
            <a:avLst/>
          </a:prstGeom>
          <a:noFill/>
        </p:spPr>
        <p:txBody>
          <a:bodyPr wrap="square" rtlCol="0">
            <a:spAutoFit/>
          </a:bodyPr>
          <a:lstStyle/>
          <a:p>
            <a:r>
              <a:rPr lang="en-GB" dirty="0"/>
              <a:t>CEE 2012-2017 Systematic review – mean = 9 (2 – 75) databases. Search between 8-15 databases (broad and specific </a:t>
            </a:r>
          </a:p>
        </p:txBody>
      </p:sp>
    </p:spTree>
    <p:extLst>
      <p:ext uri="{BB962C8B-B14F-4D97-AF65-F5344CB8AC3E}">
        <p14:creationId xmlns:p14="http://schemas.microsoft.com/office/powerpoint/2010/main" val="14331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sz="half" idx="1"/>
          </p:nvPr>
        </p:nvSpPr>
        <p:spPr/>
        <p:txBody>
          <a:bodyPr>
            <a:normAutofit lnSpcReduction="10000"/>
          </a:bodyPr>
          <a:lstStyle/>
          <a:p>
            <a:pPr marL="0" indent="0">
              <a:buNone/>
            </a:pPr>
            <a:r>
              <a:rPr lang="en-US" b="1" dirty="0">
                <a:latin typeface="Söhne"/>
              </a:rPr>
              <a:t>Two types of Grey literature</a:t>
            </a:r>
          </a:p>
          <a:p>
            <a:r>
              <a:rPr lang="en-US" dirty="0">
                <a:latin typeface="Söhne"/>
              </a:rPr>
              <a:t>File drawer research</a:t>
            </a:r>
          </a:p>
          <a:p>
            <a:pPr lvl="1"/>
            <a:r>
              <a:rPr lang="en-US" dirty="0">
                <a:latin typeface="Söhne"/>
              </a:rPr>
              <a:t>Academic research which is not published</a:t>
            </a:r>
          </a:p>
          <a:p>
            <a:pPr lvl="1"/>
            <a:r>
              <a:rPr lang="en-US" dirty="0">
                <a:latin typeface="Söhne"/>
              </a:rPr>
              <a:t>Theses, unwritten results, negative or non-significant results</a:t>
            </a:r>
          </a:p>
          <a:p>
            <a:r>
              <a:rPr lang="en-US" dirty="0">
                <a:latin typeface="Söhne"/>
              </a:rPr>
              <a:t>Practitioner-generated research</a:t>
            </a:r>
          </a:p>
          <a:p>
            <a:pPr lvl="1"/>
            <a:r>
              <a:rPr lang="en-US" dirty="0">
                <a:latin typeface="Söhne"/>
              </a:rPr>
              <a:t>Not intended for academic publishers</a:t>
            </a:r>
          </a:p>
          <a:p>
            <a:pPr lvl="1"/>
            <a:r>
              <a:rPr lang="en-US" dirty="0">
                <a:latin typeface="Söhne"/>
              </a:rPr>
              <a:t>Internal reports, consultancy reports </a:t>
            </a:r>
          </a:p>
        </p:txBody>
      </p:sp>
      <p:pic>
        <p:nvPicPr>
          <p:cNvPr id="6" name="Content Placeholder 5" descr="A close-up of a cabinet&#10;&#10;Description automatically generated">
            <a:extLst>
              <a:ext uri="{FF2B5EF4-FFF2-40B4-BE49-F238E27FC236}">
                <a16:creationId xmlns:a16="http://schemas.microsoft.com/office/drawing/2014/main" id="{2E1FF922-BC68-450C-D936-13BF96E513B5}"/>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73991" y="2083633"/>
            <a:ext cx="5045890" cy="3784418"/>
          </a:xfrm>
        </p:spPr>
      </p:pic>
      <p:sp>
        <p:nvSpPr>
          <p:cNvPr id="7" name="TextBox 6">
            <a:extLst>
              <a:ext uri="{FF2B5EF4-FFF2-40B4-BE49-F238E27FC236}">
                <a16:creationId xmlns:a16="http://schemas.microsoft.com/office/drawing/2014/main" id="{025CFA5B-A9D0-992B-75B1-EF6E44F4217B}"/>
              </a:ext>
            </a:extLst>
          </p:cNvPr>
          <p:cNvSpPr txBox="1"/>
          <p:nvPr/>
        </p:nvSpPr>
        <p:spPr>
          <a:xfrm>
            <a:off x="8459449" y="5637219"/>
            <a:ext cx="3732551" cy="230832"/>
          </a:xfrm>
          <a:prstGeom prst="rect">
            <a:avLst/>
          </a:prstGeom>
          <a:noFill/>
        </p:spPr>
        <p:txBody>
          <a:bodyPr wrap="square" rtlCol="0">
            <a:spAutoFit/>
          </a:bodyPr>
          <a:lstStyle/>
          <a:p>
            <a:r>
              <a:rPr lang="en-GB" sz="900" dirty="0">
                <a:hlinkClick r:id="rId4" tooltip="https://www.saylor.org/2012/09/the-oer-newsletters-ipo/"/>
              </a:rPr>
              <a:t>This Photo</a:t>
            </a:r>
            <a:r>
              <a:rPr lang="en-GB" sz="900" dirty="0"/>
              <a:t> by Unknown Author is licensed under </a:t>
            </a:r>
            <a:r>
              <a:rPr lang="en-GB" sz="900" dirty="0">
                <a:hlinkClick r:id="rId5" tooltip="https://creativecommons.org/licenses/by/3.0/"/>
              </a:rPr>
              <a:t>CC BY</a:t>
            </a:r>
            <a:endParaRPr lang="en-GB" sz="900" dirty="0"/>
          </a:p>
        </p:txBody>
      </p:sp>
    </p:spTree>
    <p:extLst>
      <p:ext uri="{BB962C8B-B14F-4D97-AF65-F5344CB8AC3E}">
        <p14:creationId xmlns:p14="http://schemas.microsoft.com/office/powerpoint/2010/main" val="1383056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sz="half" idx="1"/>
          </p:nvPr>
        </p:nvSpPr>
        <p:spPr/>
        <p:txBody>
          <a:bodyPr>
            <a:normAutofit lnSpcReduction="10000"/>
          </a:bodyPr>
          <a:lstStyle/>
          <a:p>
            <a:pPr marL="0" indent="0">
              <a:buNone/>
            </a:pPr>
            <a:r>
              <a:rPr lang="en-US" b="1" dirty="0">
                <a:latin typeface="Söhne"/>
              </a:rPr>
              <a:t>Two types of Grey literature</a:t>
            </a:r>
          </a:p>
          <a:p>
            <a:r>
              <a:rPr lang="en-US" dirty="0">
                <a:latin typeface="Söhne"/>
              </a:rPr>
              <a:t>File drawer research</a:t>
            </a:r>
          </a:p>
          <a:p>
            <a:pPr lvl="1"/>
            <a:r>
              <a:rPr lang="en-US" dirty="0">
                <a:latin typeface="Söhne"/>
              </a:rPr>
              <a:t>Academic research which is not published</a:t>
            </a:r>
          </a:p>
          <a:p>
            <a:pPr lvl="1"/>
            <a:r>
              <a:rPr lang="en-US" dirty="0">
                <a:latin typeface="Söhne"/>
              </a:rPr>
              <a:t>Theses, unwritten results, negative or non-significant results</a:t>
            </a:r>
          </a:p>
          <a:p>
            <a:r>
              <a:rPr lang="en-US" dirty="0">
                <a:latin typeface="Söhne"/>
              </a:rPr>
              <a:t>Practitioner-generated research</a:t>
            </a:r>
          </a:p>
          <a:p>
            <a:pPr lvl="1"/>
            <a:r>
              <a:rPr lang="en-US" dirty="0">
                <a:latin typeface="Söhne"/>
              </a:rPr>
              <a:t>Not intended for academic publishers</a:t>
            </a:r>
          </a:p>
          <a:p>
            <a:pPr lvl="1"/>
            <a:r>
              <a:rPr lang="en-US" dirty="0">
                <a:latin typeface="Söhne"/>
              </a:rPr>
              <a:t>Internal reports, consultancy reports </a:t>
            </a:r>
          </a:p>
        </p:txBody>
      </p:sp>
      <p:sp>
        <p:nvSpPr>
          <p:cNvPr id="5" name="Content Placeholder 4">
            <a:extLst>
              <a:ext uri="{FF2B5EF4-FFF2-40B4-BE49-F238E27FC236}">
                <a16:creationId xmlns:a16="http://schemas.microsoft.com/office/drawing/2014/main" id="{46B4D4D2-FC3E-DF1D-7E09-42D07429130E}"/>
              </a:ext>
            </a:extLst>
          </p:cNvPr>
          <p:cNvSpPr>
            <a:spLocks noGrp="1"/>
          </p:cNvSpPr>
          <p:nvPr>
            <p:ph sz="half" idx="2"/>
          </p:nvPr>
        </p:nvSpPr>
        <p:spPr/>
        <p:txBody>
          <a:bodyPr/>
          <a:lstStyle/>
          <a:p>
            <a:r>
              <a:rPr lang="en-US" dirty="0">
                <a:latin typeface="Söhne"/>
              </a:rPr>
              <a:t>File drawer research</a:t>
            </a:r>
          </a:p>
          <a:p>
            <a:pPr lvl="1"/>
            <a:r>
              <a:rPr lang="en-US" dirty="0">
                <a:latin typeface="Söhne"/>
              </a:rPr>
              <a:t>Calls for evidence </a:t>
            </a:r>
          </a:p>
          <a:p>
            <a:pPr lvl="1"/>
            <a:r>
              <a:rPr lang="en-US" dirty="0">
                <a:latin typeface="Söhne"/>
              </a:rPr>
              <a:t>Theses databases (</a:t>
            </a:r>
            <a:r>
              <a:rPr lang="en-US" dirty="0" err="1">
                <a:latin typeface="Söhne"/>
              </a:rPr>
              <a:t>eThOS</a:t>
            </a:r>
            <a:r>
              <a:rPr lang="en-US" dirty="0">
                <a:latin typeface="Söhne"/>
              </a:rPr>
              <a:t>)</a:t>
            </a:r>
          </a:p>
          <a:p>
            <a:pPr lvl="1"/>
            <a:r>
              <a:rPr lang="en-US" dirty="0">
                <a:latin typeface="Söhne"/>
              </a:rPr>
              <a:t>Google Scholar</a:t>
            </a:r>
          </a:p>
          <a:p>
            <a:pPr lvl="1"/>
            <a:r>
              <a:rPr lang="en-US" dirty="0">
                <a:latin typeface="Söhne"/>
              </a:rPr>
              <a:t>Pre-print servers</a:t>
            </a:r>
          </a:p>
          <a:p>
            <a:r>
              <a:rPr lang="en-US" dirty="0">
                <a:latin typeface="Söhne"/>
              </a:rPr>
              <a:t>Practitioner-generated research</a:t>
            </a:r>
          </a:p>
          <a:p>
            <a:pPr lvl="1"/>
            <a:r>
              <a:rPr lang="en-US" dirty="0">
                <a:latin typeface="Söhne"/>
              </a:rPr>
              <a:t>Calls for evidence </a:t>
            </a:r>
          </a:p>
          <a:p>
            <a:pPr lvl="1"/>
            <a:r>
              <a:rPr lang="en-US" dirty="0" err="1">
                <a:latin typeface="Söhne"/>
              </a:rPr>
              <a:t>Organisational</a:t>
            </a:r>
            <a:r>
              <a:rPr lang="en-US" dirty="0">
                <a:latin typeface="Söhne"/>
              </a:rPr>
              <a:t> websites </a:t>
            </a:r>
          </a:p>
          <a:p>
            <a:pPr lvl="1"/>
            <a:r>
              <a:rPr lang="en-US" dirty="0">
                <a:latin typeface="Söhne"/>
              </a:rPr>
              <a:t>Google Scholar</a:t>
            </a:r>
          </a:p>
          <a:p>
            <a:pPr lvl="1"/>
            <a:endParaRPr lang="en-US" dirty="0">
              <a:latin typeface="Söhne"/>
            </a:endParaRPr>
          </a:p>
          <a:p>
            <a:endParaRPr lang="en-GB" dirty="0"/>
          </a:p>
        </p:txBody>
      </p:sp>
      <p:sp>
        <p:nvSpPr>
          <p:cNvPr id="4" name="TextBox 3">
            <a:extLst>
              <a:ext uri="{FF2B5EF4-FFF2-40B4-BE49-F238E27FC236}">
                <a16:creationId xmlns:a16="http://schemas.microsoft.com/office/drawing/2014/main" id="{35539F19-FB69-4CEF-E4FA-22EA9255525B}"/>
              </a:ext>
            </a:extLst>
          </p:cNvPr>
          <p:cNvSpPr txBox="1"/>
          <p:nvPr/>
        </p:nvSpPr>
        <p:spPr>
          <a:xfrm>
            <a:off x="9942249" y="4472940"/>
            <a:ext cx="1937331" cy="923330"/>
          </a:xfrm>
          <a:prstGeom prst="rect">
            <a:avLst/>
          </a:prstGeom>
          <a:noFill/>
        </p:spPr>
        <p:txBody>
          <a:bodyPr wrap="square" rtlCol="0">
            <a:spAutoFit/>
          </a:bodyPr>
          <a:lstStyle/>
          <a:p>
            <a:r>
              <a:rPr lang="en-GB" dirty="0"/>
              <a:t>CEE reviews – mean =19 (0-86) websites</a:t>
            </a:r>
          </a:p>
        </p:txBody>
      </p:sp>
    </p:spTree>
    <p:extLst>
      <p:ext uri="{BB962C8B-B14F-4D97-AF65-F5344CB8AC3E}">
        <p14:creationId xmlns:p14="http://schemas.microsoft.com/office/powerpoint/2010/main" val="14567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4351338"/>
          </a:xfrm>
        </p:spPr>
        <p:txBody>
          <a:bodyPr>
            <a:normAutofit lnSpcReduction="10000"/>
          </a:bodyPr>
          <a:lstStyle/>
          <a:p>
            <a:pPr marL="0" indent="0">
              <a:buNone/>
            </a:pPr>
            <a:r>
              <a:rPr lang="en-US" b="1" dirty="0">
                <a:latin typeface="Söhne"/>
              </a:rPr>
              <a:t>Search definitions</a:t>
            </a:r>
          </a:p>
          <a:p>
            <a:r>
              <a:rPr lang="en-US" dirty="0">
                <a:latin typeface="Söhne"/>
              </a:rPr>
              <a:t>Search terms (synonyms)</a:t>
            </a:r>
          </a:p>
          <a:p>
            <a:pPr lvl="1"/>
            <a:r>
              <a:rPr lang="en-US" dirty="0">
                <a:latin typeface="Söhne"/>
              </a:rPr>
              <a:t>Words used to ensure different terminology is captured by the search</a:t>
            </a:r>
          </a:p>
          <a:p>
            <a:r>
              <a:rPr lang="en-US" dirty="0">
                <a:latin typeface="Söhne"/>
              </a:rPr>
              <a:t>(Substring)</a:t>
            </a:r>
          </a:p>
          <a:p>
            <a:pPr lvl="1"/>
            <a:r>
              <a:rPr lang="en-US" dirty="0">
                <a:latin typeface="Söhne"/>
              </a:rPr>
              <a:t>Group related synonyms</a:t>
            </a:r>
          </a:p>
          <a:p>
            <a:r>
              <a:rPr lang="en-US" dirty="0">
                <a:latin typeface="Söhne"/>
              </a:rPr>
              <a:t>Search string</a:t>
            </a:r>
          </a:p>
          <a:p>
            <a:pPr lvl="1"/>
            <a:r>
              <a:rPr lang="en-US" dirty="0">
                <a:latin typeface="Söhne"/>
              </a:rPr>
              <a:t>A set of terms entered to a search facility (contains different substrings)</a:t>
            </a:r>
          </a:p>
          <a:p>
            <a:r>
              <a:rPr lang="en-US" dirty="0">
                <a:latin typeface="Söhne"/>
              </a:rPr>
              <a:t>Search strategy</a:t>
            </a:r>
          </a:p>
          <a:p>
            <a:pPr lvl="1"/>
            <a:r>
              <a:rPr lang="en-US" dirty="0">
                <a:latin typeface="Söhne"/>
              </a:rPr>
              <a:t>All the methods used to search for evidence (databases, grey literature, calls for evidence)</a:t>
            </a:r>
          </a:p>
        </p:txBody>
      </p:sp>
    </p:spTree>
    <p:extLst>
      <p:ext uri="{BB962C8B-B14F-4D97-AF65-F5344CB8AC3E}">
        <p14:creationId xmlns:p14="http://schemas.microsoft.com/office/powerpoint/2010/main" val="915796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4351338"/>
          </a:xfrm>
        </p:spPr>
        <p:txBody>
          <a:bodyPr>
            <a:normAutofit/>
          </a:bodyPr>
          <a:lstStyle/>
          <a:p>
            <a:pPr marL="0" indent="0">
              <a:buNone/>
            </a:pPr>
            <a:r>
              <a:rPr lang="en-US" b="1" dirty="0">
                <a:latin typeface="Söhne"/>
              </a:rPr>
              <a:t>Sensitivity vs Specificity</a:t>
            </a:r>
          </a:p>
          <a:p>
            <a:r>
              <a:rPr lang="en-US" dirty="0">
                <a:latin typeface="Söhne"/>
              </a:rPr>
              <a:t>Balance between number of results retrieved and resources</a:t>
            </a:r>
          </a:p>
          <a:p>
            <a:r>
              <a:rPr lang="en-US" dirty="0">
                <a:latin typeface="Söhne"/>
              </a:rPr>
              <a:t>Sensitivity: getting more potentially relevant material (increase by using broader search terms)</a:t>
            </a:r>
          </a:p>
          <a:p>
            <a:r>
              <a:rPr lang="en-US" dirty="0">
                <a:latin typeface="Söhne"/>
              </a:rPr>
              <a:t>Specificity: proportion of captured material that is relevant (increase by using narrow search terms)</a:t>
            </a:r>
          </a:p>
          <a:p>
            <a:endParaRPr lang="en-US" dirty="0">
              <a:latin typeface="Söhne"/>
            </a:endParaRPr>
          </a:p>
        </p:txBody>
      </p:sp>
    </p:spTree>
    <p:extLst>
      <p:ext uri="{BB962C8B-B14F-4D97-AF65-F5344CB8AC3E}">
        <p14:creationId xmlns:p14="http://schemas.microsoft.com/office/powerpoint/2010/main" val="867142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4351338"/>
          </a:xfrm>
        </p:spPr>
        <p:txBody>
          <a:bodyPr>
            <a:normAutofit/>
          </a:bodyPr>
          <a:lstStyle/>
          <a:p>
            <a:pPr marL="0" indent="0">
              <a:buNone/>
            </a:pPr>
            <a:r>
              <a:rPr lang="en-US" b="1" dirty="0" err="1">
                <a:latin typeface="Söhne"/>
              </a:rPr>
              <a:t>Optimise</a:t>
            </a:r>
            <a:r>
              <a:rPr lang="en-US" b="1" dirty="0">
                <a:latin typeface="Söhne"/>
              </a:rPr>
              <a:t> search</a:t>
            </a:r>
          </a:p>
          <a:p>
            <a:r>
              <a:rPr lang="en-US" dirty="0">
                <a:latin typeface="Söhne"/>
              </a:rPr>
              <a:t>Database generally search for keywords in TITLE, ABSTRACT and KEYWORDS</a:t>
            </a:r>
          </a:p>
          <a:p>
            <a:r>
              <a:rPr lang="en-US" dirty="0">
                <a:latin typeface="Söhne"/>
              </a:rPr>
              <a:t>Think how abstracts are written- How are concepts written about</a:t>
            </a:r>
          </a:p>
          <a:p>
            <a:r>
              <a:rPr lang="en-US" dirty="0">
                <a:latin typeface="Söhne"/>
              </a:rPr>
              <a:t>Databases often have a range of search options – simple to advanced</a:t>
            </a:r>
          </a:p>
          <a:p>
            <a:r>
              <a:rPr lang="en-US" dirty="0">
                <a:latin typeface="Söhne"/>
              </a:rPr>
              <a:t>Databases use phrasing and Boolean searches differently </a:t>
            </a:r>
          </a:p>
          <a:p>
            <a:r>
              <a:rPr lang="en-US" dirty="0">
                <a:latin typeface="Söhne"/>
              </a:rPr>
              <a:t>ASK A LIBRARIAN!!! </a:t>
            </a:r>
          </a:p>
          <a:p>
            <a:endParaRPr lang="en-US" dirty="0">
              <a:latin typeface="Söhne"/>
            </a:endParaRPr>
          </a:p>
          <a:p>
            <a:endParaRPr lang="en-US" dirty="0">
              <a:latin typeface="Söhne"/>
            </a:endParaRPr>
          </a:p>
        </p:txBody>
      </p:sp>
    </p:spTree>
    <p:extLst>
      <p:ext uri="{BB962C8B-B14F-4D97-AF65-F5344CB8AC3E}">
        <p14:creationId xmlns:p14="http://schemas.microsoft.com/office/powerpoint/2010/main" val="1864020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a:bodyPr>
          <a:lstStyle/>
          <a:p>
            <a:pPr marL="0" indent="0">
              <a:buNone/>
            </a:pPr>
            <a:r>
              <a:rPr lang="en-US" b="1" dirty="0">
                <a:latin typeface="Söhne"/>
              </a:rPr>
              <a:t>Basic search</a:t>
            </a:r>
          </a:p>
          <a:p>
            <a:r>
              <a:rPr lang="en-US" dirty="0">
                <a:latin typeface="Söhne"/>
              </a:rPr>
              <a:t>Built around the question elements</a:t>
            </a:r>
          </a:p>
          <a:p>
            <a:r>
              <a:rPr lang="en-US" dirty="0">
                <a:latin typeface="Söhne"/>
              </a:rPr>
              <a:t>Population</a:t>
            </a:r>
          </a:p>
          <a:p>
            <a:r>
              <a:rPr lang="en-US" dirty="0">
                <a:latin typeface="Söhne"/>
              </a:rPr>
              <a:t>Intervention</a:t>
            </a:r>
          </a:p>
          <a:p>
            <a:r>
              <a:rPr lang="en-US" strike="sngStrike" dirty="0">
                <a:latin typeface="Söhne"/>
              </a:rPr>
              <a:t>Comparator</a:t>
            </a:r>
          </a:p>
          <a:p>
            <a:r>
              <a:rPr lang="en-US" dirty="0">
                <a:latin typeface="Söhne"/>
              </a:rPr>
              <a:t>Outcome</a:t>
            </a:r>
          </a:p>
          <a:p>
            <a:endParaRPr lang="en-US" dirty="0">
              <a:latin typeface="Söhne"/>
            </a:endParaRPr>
          </a:p>
          <a:p>
            <a:endParaRPr lang="en-US" dirty="0">
              <a:latin typeface="Söhne"/>
            </a:endParaRPr>
          </a:p>
        </p:txBody>
      </p:sp>
    </p:spTree>
    <p:extLst>
      <p:ext uri="{BB962C8B-B14F-4D97-AF65-F5344CB8AC3E}">
        <p14:creationId xmlns:p14="http://schemas.microsoft.com/office/powerpoint/2010/main" val="20223498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a:bodyPr>
          <a:lstStyle/>
          <a:p>
            <a:pPr marL="0" indent="0">
              <a:buNone/>
            </a:pPr>
            <a:r>
              <a:rPr lang="en-US" b="1" dirty="0">
                <a:latin typeface="Söhne"/>
              </a:rPr>
              <a:t>Basic search</a:t>
            </a:r>
          </a:p>
          <a:p>
            <a:r>
              <a:rPr lang="en-US" dirty="0">
                <a:latin typeface="Söhne"/>
              </a:rPr>
              <a:t>Built around the question elements</a:t>
            </a:r>
          </a:p>
          <a:p>
            <a:r>
              <a:rPr lang="en-US" dirty="0">
                <a:latin typeface="Söhne"/>
              </a:rPr>
              <a:t>Population</a:t>
            </a:r>
          </a:p>
          <a:p>
            <a:r>
              <a:rPr lang="en-US" dirty="0">
                <a:latin typeface="Söhne"/>
              </a:rPr>
              <a:t>Intervention</a:t>
            </a:r>
          </a:p>
          <a:p>
            <a:r>
              <a:rPr lang="en-US" strike="sngStrike" dirty="0">
                <a:latin typeface="Söhne"/>
              </a:rPr>
              <a:t>Comparator</a:t>
            </a:r>
          </a:p>
          <a:p>
            <a:r>
              <a:rPr lang="en-US" dirty="0">
                <a:latin typeface="Söhne"/>
              </a:rPr>
              <a:t>Outcome</a:t>
            </a:r>
          </a:p>
          <a:p>
            <a:endParaRPr lang="en-US" dirty="0">
              <a:latin typeface="Söhne"/>
            </a:endParaRPr>
          </a:p>
          <a:p>
            <a:endParaRPr lang="en-US" dirty="0">
              <a:latin typeface="Söhne"/>
            </a:endParaRPr>
          </a:p>
        </p:txBody>
      </p:sp>
      <p:sp>
        <p:nvSpPr>
          <p:cNvPr id="4" name="TextBox 3">
            <a:extLst>
              <a:ext uri="{FF2B5EF4-FFF2-40B4-BE49-F238E27FC236}">
                <a16:creationId xmlns:a16="http://schemas.microsoft.com/office/drawing/2014/main" id="{87B1BA69-DB49-3103-56AC-20A262352C4B}"/>
              </a:ext>
            </a:extLst>
          </p:cNvPr>
          <p:cNvSpPr txBox="1"/>
          <p:nvPr/>
        </p:nvSpPr>
        <p:spPr>
          <a:xfrm>
            <a:off x="609600" y="5265420"/>
            <a:ext cx="11262360" cy="523220"/>
          </a:xfrm>
          <a:prstGeom prst="rect">
            <a:avLst/>
          </a:prstGeom>
          <a:noFill/>
        </p:spPr>
        <p:txBody>
          <a:bodyPr wrap="square" rtlCol="0">
            <a:spAutoFit/>
          </a:bodyPr>
          <a:lstStyle/>
          <a:p>
            <a:r>
              <a:rPr lang="en-GB" sz="2800" dirty="0">
                <a:solidFill>
                  <a:schemeClr val="accent6"/>
                </a:solidFill>
              </a:rPr>
              <a:t>How effective is wetland restoration for reducing nitrogen and phosphorus?</a:t>
            </a:r>
          </a:p>
        </p:txBody>
      </p:sp>
    </p:spTree>
    <p:extLst>
      <p:ext uri="{BB962C8B-B14F-4D97-AF65-F5344CB8AC3E}">
        <p14:creationId xmlns:p14="http://schemas.microsoft.com/office/powerpoint/2010/main" val="2791738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a:bodyPr>
          <a:lstStyle/>
          <a:p>
            <a:pPr marL="0" indent="0">
              <a:buNone/>
            </a:pPr>
            <a:r>
              <a:rPr lang="en-US" b="1" dirty="0">
                <a:latin typeface="Söhne"/>
              </a:rPr>
              <a:t>Basic search</a:t>
            </a:r>
          </a:p>
          <a:p>
            <a:r>
              <a:rPr lang="en-US" dirty="0">
                <a:latin typeface="Söhne"/>
              </a:rPr>
              <a:t>Built around the question elements</a:t>
            </a:r>
          </a:p>
          <a:p>
            <a:r>
              <a:rPr lang="en-US" dirty="0">
                <a:latin typeface="Söhne"/>
              </a:rPr>
              <a:t>Population </a:t>
            </a:r>
            <a:r>
              <a:rPr lang="en-US" dirty="0">
                <a:solidFill>
                  <a:schemeClr val="accent6"/>
                </a:solidFill>
                <a:latin typeface="Söhne"/>
              </a:rPr>
              <a:t>wetland</a:t>
            </a:r>
            <a:endParaRPr lang="en-US" dirty="0">
              <a:latin typeface="Söhne"/>
            </a:endParaRPr>
          </a:p>
          <a:p>
            <a:r>
              <a:rPr lang="en-US" dirty="0">
                <a:latin typeface="Söhne"/>
              </a:rPr>
              <a:t>Intervention </a:t>
            </a:r>
            <a:r>
              <a:rPr lang="en-US" dirty="0">
                <a:solidFill>
                  <a:schemeClr val="accent6"/>
                </a:solidFill>
                <a:latin typeface="Söhne"/>
              </a:rPr>
              <a:t>restoration</a:t>
            </a:r>
            <a:r>
              <a:rPr lang="en-US" dirty="0">
                <a:latin typeface="Söhne"/>
              </a:rPr>
              <a:t> </a:t>
            </a:r>
          </a:p>
          <a:p>
            <a:r>
              <a:rPr lang="en-US" strike="sngStrike" dirty="0">
                <a:latin typeface="Söhne"/>
              </a:rPr>
              <a:t>Comparator</a:t>
            </a:r>
          </a:p>
          <a:p>
            <a:r>
              <a:rPr lang="en-US" dirty="0">
                <a:latin typeface="Söhne"/>
              </a:rPr>
              <a:t>Outcome </a:t>
            </a:r>
            <a:r>
              <a:rPr lang="en-US" dirty="0">
                <a:solidFill>
                  <a:schemeClr val="accent6"/>
                </a:solidFill>
                <a:latin typeface="Söhne"/>
              </a:rPr>
              <a:t>nitrogen, phosphorous</a:t>
            </a:r>
          </a:p>
          <a:p>
            <a:endParaRPr lang="en-US" dirty="0">
              <a:latin typeface="Söhne"/>
            </a:endParaRPr>
          </a:p>
          <a:p>
            <a:endParaRPr lang="en-US" dirty="0">
              <a:latin typeface="Söhne"/>
            </a:endParaRPr>
          </a:p>
        </p:txBody>
      </p:sp>
      <p:sp>
        <p:nvSpPr>
          <p:cNvPr id="4" name="TextBox 3">
            <a:extLst>
              <a:ext uri="{FF2B5EF4-FFF2-40B4-BE49-F238E27FC236}">
                <a16:creationId xmlns:a16="http://schemas.microsoft.com/office/drawing/2014/main" id="{87B1BA69-DB49-3103-56AC-20A262352C4B}"/>
              </a:ext>
            </a:extLst>
          </p:cNvPr>
          <p:cNvSpPr txBox="1"/>
          <p:nvPr/>
        </p:nvSpPr>
        <p:spPr>
          <a:xfrm>
            <a:off x="609600" y="5265420"/>
            <a:ext cx="11262360" cy="523220"/>
          </a:xfrm>
          <a:prstGeom prst="rect">
            <a:avLst/>
          </a:prstGeom>
          <a:noFill/>
        </p:spPr>
        <p:txBody>
          <a:bodyPr wrap="square" rtlCol="0">
            <a:spAutoFit/>
          </a:bodyPr>
          <a:lstStyle/>
          <a:p>
            <a:r>
              <a:rPr lang="en-GB" sz="2800" dirty="0">
                <a:solidFill>
                  <a:schemeClr val="accent6"/>
                </a:solidFill>
              </a:rPr>
              <a:t>How effective is wetland restoration for reducing nitrogen and phosphorus?</a:t>
            </a:r>
          </a:p>
        </p:txBody>
      </p:sp>
    </p:spTree>
    <p:extLst>
      <p:ext uri="{BB962C8B-B14F-4D97-AF65-F5344CB8AC3E}">
        <p14:creationId xmlns:p14="http://schemas.microsoft.com/office/powerpoint/2010/main" val="1206468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fontScale="77500" lnSpcReduction="20000"/>
          </a:bodyPr>
          <a:lstStyle/>
          <a:p>
            <a:pPr marL="0" indent="0">
              <a:buNone/>
            </a:pPr>
            <a:r>
              <a:rPr lang="en-US" b="1" dirty="0">
                <a:latin typeface="Söhne"/>
              </a:rPr>
              <a:t>Boolean operators</a:t>
            </a:r>
          </a:p>
          <a:p>
            <a:r>
              <a:rPr lang="en-US" dirty="0">
                <a:latin typeface="Söhne"/>
              </a:rPr>
              <a:t>OR terms (synonyms)</a:t>
            </a:r>
          </a:p>
          <a:p>
            <a:pPr lvl="1"/>
            <a:r>
              <a:rPr lang="en-US" dirty="0">
                <a:latin typeface="Söhne"/>
              </a:rPr>
              <a:t>Wetland OR bog</a:t>
            </a:r>
          </a:p>
          <a:p>
            <a:r>
              <a:rPr lang="en-US" dirty="0">
                <a:latin typeface="Söhne"/>
              </a:rPr>
              <a:t>AND terms (restrictors)</a:t>
            </a:r>
          </a:p>
          <a:p>
            <a:pPr lvl="1"/>
            <a:r>
              <a:rPr lang="en-US" dirty="0">
                <a:latin typeface="Söhne"/>
              </a:rPr>
              <a:t>Wetland AND restoration</a:t>
            </a:r>
          </a:p>
          <a:p>
            <a:r>
              <a:rPr lang="en-US" dirty="0">
                <a:latin typeface="Söhne"/>
              </a:rPr>
              <a:t>Quotation marks = “Phrases”</a:t>
            </a:r>
          </a:p>
          <a:p>
            <a:pPr lvl="1"/>
            <a:r>
              <a:rPr lang="en-US" dirty="0">
                <a:latin typeface="Söhne"/>
              </a:rPr>
              <a:t>“Wet meadow”</a:t>
            </a:r>
            <a:endParaRPr lang="en-US" strike="sngStrike" dirty="0">
              <a:latin typeface="Söhne"/>
            </a:endParaRPr>
          </a:p>
          <a:p>
            <a:r>
              <a:rPr lang="en-US" dirty="0">
                <a:latin typeface="Söhne"/>
              </a:rPr>
              <a:t>Wildcards (word variations)</a:t>
            </a:r>
          </a:p>
          <a:p>
            <a:pPr lvl="1"/>
            <a:r>
              <a:rPr lang="en-US" dirty="0" err="1">
                <a:latin typeface="Söhne"/>
              </a:rPr>
              <a:t>Phosph</a:t>
            </a:r>
            <a:r>
              <a:rPr lang="en-US" dirty="0">
                <a:latin typeface="Söhne"/>
              </a:rPr>
              <a:t>*[phosphate, phosphorus]</a:t>
            </a:r>
          </a:p>
          <a:p>
            <a:r>
              <a:rPr lang="en-US" dirty="0">
                <a:solidFill>
                  <a:srgbClr val="FF0000"/>
                </a:solidFill>
                <a:latin typeface="Söhne"/>
              </a:rPr>
              <a:t>NOT </a:t>
            </a:r>
            <a:r>
              <a:rPr lang="en-US" dirty="0" err="1">
                <a:solidFill>
                  <a:srgbClr val="FF0000"/>
                </a:solidFill>
                <a:latin typeface="Söhne"/>
              </a:rPr>
              <a:t>not</a:t>
            </a:r>
            <a:r>
              <a:rPr lang="en-US" dirty="0">
                <a:solidFill>
                  <a:srgbClr val="FF0000"/>
                </a:solidFill>
                <a:latin typeface="Söhne"/>
              </a:rPr>
              <a:t> advised </a:t>
            </a:r>
          </a:p>
          <a:p>
            <a:pPr marL="457200" lvl="1" indent="0">
              <a:buNone/>
            </a:pPr>
            <a:endParaRPr lang="en-US" dirty="0">
              <a:latin typeface="Söhne"/>
            </a:endParaRPr>
          </a:p>
          <a:p>
            <a:endParaRPr lang="en-US" dirty="0">
              <a:latin typeface="Söhne"/>
            </a:endParaRPr>
          </a:p>
          <a:p>
            <a:endParaRPr lang="en-US" dirty="0">
              <a:latin typeface="Söhne"/>
            </a:endParaRPr>
          </a:p>
        </p:txBody>
      </p:sp>
    </p:spTree>
    <p:extLst>
      <p:ext uri="{BB962C8B-B14F-4D97-AF65-F5344CB8AC3E}">
        <p14:creationId xmlns:p14="http://schemas.microsoft.com/office/powerpoint/2010/main" val="3083956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BD55-A016-A516-F44C-FBEA315234B6}"/>
              </a:ext>
            </a:extLst>
          </p:cNvPr>
          <p:cNvSpPr>
            <a:spLocks noGrp="1"/>
          </p:cNvSpPr>
          <p:nvPr>
            <p:ph type="title"/>
          </p:nvPr>
        </p:nvSpPr>
        <p:spPr/>
        <p:txBody>
          <a:bodyPr/>
          <a:lstStyle/>
          <a:p>
            <a:r>
              <a:rPr lang="en-GB" b="1" dirty="0">
                <a:latin typeface="Söhne"/>
              </a:rPr>
              <a:t>1.3 What is Evidence-Informed Decision Making?</a:t>
            </a:r>
          </a:p>
        </p:txBody>
      </p:sp>
      <p:graphicFrame>
        <p:nvGraphicFramePr>
          <p:cNvPr id="4" name="Content Placeholder 3">
            <a:extLst>
              <a:ext uri="{FF2B5EF4-FFF2-40B4-BE49-F238E27FC236}">
                <a16:creationId xmlns:a16="http://schemas.microsoft.com/office/drawing/2014/main" id="{66FD2059-462D-096D-02DF-591B44E1055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D2106C2-2974-7663-8A0B-681515517FA2}"/>
              </a:ext>
            </a:extLst>
          </p:cNvPr>
          <p:cNvSpPr txBox="1"/>
          <p:nvPr/>
        </p:nvSpPr>
        <p:spPr>
          <a:xfrm>
            <a:off x="6294120" y="2664361"/>
            <a:ext cx="655320" cy="369332"/>
          </a:xfrm>
          <a:prstGeom prst="rect">
            <a:avLst/>
          </a:prstGeom>
          <a:noFill/>
        </p:spPr>
        <p:txBody>
          <a:bodyPr wrap="square" rtlCol="0">
            <a:spAutoFit/>
          </a:bodyPr>
          <a:lstStyle/>
          <a:p>
            <a:r>
              <a:rPr lang="en-GB" dirty="0">
                <a:solidFill>
                  <a:schemeClr val="accent1">
                    <a:lumMod val="50000"/>
                  </a:schemeClr>
                </a:solidFill>
              </a:rPr>
              <a:t>Ask</a:t>
            </a:r>
          </a:p>
        </p:txBody>
      </p:sp>
      <p:sp>
        <p:nvSpPr>
          <p:cNvPr id="6" name="TextBox 5">
            <a:extLst>
              <a:ext uri="{FF2B5EF4-FFF2-40B4-BE49-F238E27FC236}">
                <a16:creationId xmlns:a16="http://schemas.microsoft.com/office/drawing/2014/main" id="{E54D02DB-F4F6-BAB0-B482-46A1D2F6555C}"/>
              </a:ext>
            </a:extLst>
          </p:cNvPr>
          <p:cNvSpPr txBox="1"/>
          <p:nvPr/>
        </p:nvSpPr>
        <p:spPr>
          <a:xfrm>
            <a:off x="6461760" y="4089281"/>
            <a:ext cx="1005840" cy="369332"/>
          </a:xfrm>
          <a:prstGeom prst="rect">
            <a:avLst/>
          </a:prstGeom>
          <a:noFill/>
        </p:spPr>
        <p:txBody>
          <a:bodyPr wrap="square" rtlCol="0">
            <a:spAutoFit/>
          </a:bodyPr>
          <a:lstStyle/>
          <a:p>
            <a:r>
              <a:rPr lang="en-GB" dirty="0">
                <a:solidFill>
                  <a:schemeClr val="accent1">
                    <a:lumMod val="50000"/>
                  </a:schemeClr>
                </a:solidFill>
              </a:rPr>
              <a:t>Acquire</a:t>
            </a:r>
          </a:p>
        </p:txBody>
      </p:sp>
      <p:sp>
        <p:nvSpPr>
          <p:cNvPr id="7" name="TextBox 6">
            <a:extLst>
              <a:ext uri="{FF2B5EF4-FFF2-40B4-BE49-F238E27FC236}">
                <a16:creationId xmlns:a16="http://schemas.microsoft.com/office/drawing/2014/main" id="{3C20D7FB-84F8-3708-F7AF-22C9092BD334}"/>
              </a:ext>
            </a:extLst>
          </p:cNvPr>
          <p:cNvSpPr txBox="1"/>
          <p:nvPr/>
        </p:nvSpPr>
        <p:spPr>
          <a:xfrm>
            <a:off x="5615940" y="4861560"/>
            <a:ext cx="1005840" cy="369332"/>
          </a:xfrm>
          <a:prstGeom prst="rect">
            <a:avLst/>
          </a:prstGeom>
          <a:noFill/>
        </p:spPr>
        <p:txBody>
          <a:bodyPr wrap="square" rtlCol="0">
            <a:spAutoFit/>
          </a:bodyPr>
          <a:lstStyle/>
          <a:p>
            <a:r>
              <a:rPr lang="en-GB" dirty="0">
                <a:solidFill>
                  <a:schemeClr val="accent1">
                    <a:lumMod val="50000"/>
                  </a:schemeClr>
                </a:solidFill>
              </a:rPr>
              <a:t>Appraise</a:t>
            </a:r>
          </a:p>
        </p:txBody>
      </p:sp>
      <p:sp>
        <p:nvSpPr>
          <p:cNvPr id="8" name="TextBox 7">
            <a:extLst>
              <a:ext uri="{FF2B5EF4-FFF2-40B4-BE49-F238E27FC236}">
                <a16:creationId xmlns:a16="http://schemas.microsoft.com/office/drawing/2014/main" id="{212F5CC4-321A-3C6E-31F5-D1B0BEC13AC6}"/>
              </a:ext>
            </a:extLst>
          </p:cNvPr>
          <p:cNvSpPr txBox="1"/>
          <p:nvPr/>
        </p:nvSpPr>
        <p:spPr>
          <a:xfrm>
            <a:off x="4648200" y="3944501"/>
            <a:ext cx="1005840" cy="369332"/>
          </a:xfrm>
          <a:prstGeom prst="rect">
            <a:avLst/>
          </a:prstGeom>
          <a:noFill/>
        </p:spPr>
        <p:txBody>
          <a:bodyPr wrap="square" rtlCol="0">
            <a:spAutoFit/>
          </a:bodyPr>
          <a:lstStyle/>
          <a:p>
            <a:r>
              <a:rPr lang="en-GB" dirty="0">
                <a:solidFill>
                  <a:schemeClr val="accent1">
                    <a:lumMod val="50000"/>
                  </a:schemeClr>
                </a:solidFill>
              </a:rPr>
              <a:t>Apply</a:t>
            </a:r>
          </a:p>
        </p:txBody>
      </p:sp>
      <p:sp>
        <p:nvSpPr>
          <p:cNvPr id="9" name="TextBox 8">
            <a:extLst>
              <a:ext uri="{FF2B5EF4-FFF2-40B4-BE49-F238E27FC236}">
                <a16:creationId xmlns:a16="http://schemas.microsoft.com/office/drawing/2014/main" id="{01D2A63D-092E-38A2-F52A-85EBA5909E5A}"/>
              </a:ext>
            </a:extLst>
          </p:cNvPr>
          <p:cNvSpPr txBox="1"/>
          <p:nvPr/>
        </p:nvSpPr>
        <p:spPr>
          <a:xfrm>
            <a:off x="5379721" y="2750384"/>
            <a:ext cx="1005840" cy="369332"/>
          </a:xfrm>
          <a:prstGeom prst="rect">
            <a:avLst/>
          </a:prstGeom>
          <a:noFill/>
        </p:spPr>
        <p:txBody>
          <a:bodyPr wrap="square" rtlCol="0">
            <a:spAutoFit/>
          </a:bodyPr>
          <a:lstStyle/>
          <a:p>
            <a:r>
              <a:rPr lang="en-GB" dirty="0">
                <a:solidFill>
                  <a:schemeClr val="accent1">
                    <a:lumMod val="50000"/>
                  </a:schemeClr>
                </a:solidFill>
              </a:rPr>
              <a:t>Audit</a:t>
            </a:r>
          </a:p>
        </p:txBody>
      </p:sp>
      <p:sp>
        <p:nvSpPr>
          <p:cNvPr id="10" name="TextBox 9">
            <a:extLst>
              <a:ext uri="{FF2B5EF4-FFF2-40B4-BE49-F238E27FC236}">
                <a16:creationId xmlns:a16="http://schemas.microsoft.com/office/drawing/2014/main" id="{AD06D8C5-21AA-C2A0-CDC1-ADFAA89A97FC}"/>
              </a:ext>
            </a:extLst>
          </p:cNvPr>
          <p:cNvSpPr txBox="1"/>
          <p:nvPr/>
        </p:nvSpPr>
        <p:spPr>
          <a:xfrm>
            <a:off x="403860" y="1905000"/>
            <a:ext cx="1752600" cy="369332"/>
          </a:xfrm>
          <a:prstGeom prst="rect">
            <a:avLst/>
          </a:prstGeom>
          <a:noFill/>
        </p:spPr>
        <p:txBody>
          <a:bodyPr wrap="square" rtlCol="0">
            <a:spAutoFit/>
          </a:bodyPr>
          <a:lstStyle/>
          <a:p>
            <a:r>
              <a:rPr lang="en-GB" dirty="0">
                <a:solidFill>
                  <a:schemeClr val="accent1">
                    <a:lumMod val="50000"/>
                  </a:schemeClr>
                </a:solidFill>
              </a:rPr>
              <a:t>The 4As model</a:t>
            </a:r>
          </a:p>
        </p:txBody>
      </p:sp>
      <p:sp>
        <p:nvSpPr>
          <p:cNvPr id="3" name="TextBox 2">
            <a:extLst>
              <a:ext uri="{FF2B5EF4-FFF2-40B4-BE49-F238E27FC236}">
                <a16:creationId xmlns:a16="http://schemas.microsoft.com/office/drawing/2014/main" id="{A59097DB-73C8-38B8-B50B-2596E71A818A}"/>
              </a:ext>
            </a:extLst>
          </p:cNvPr>
          <p:cNvSpPr txBox="1"/>
          <p:nvPr/>
        </p:nvSpPr>
        <p:spPr>
          <a:xfrm>
            <a:off x="1706880" y="3345180"/>
            <a:ext cx="1836420" cy="369332"/>
          </a:xfrm>
          <a:prstGeom prst="rect">
            <a:avLst/>
          </a:prstGeom>
          <a:solidFill>
            <a:schemeClr val="tx2">
              <a:lumMod val="60000"/>
              <a:lumOff val="40000"/>
            </a:schemeClr>
          </a:solidFill>
        </p:spPr>
        <p:txBody>
          <a:bodyPr wrap="square" rtlCol="0">
            <a:spAutoFit/>
          </a:bodyPr>
          <a:lstStyle/>
          <a:p>
            <a:r>
              <a:rPr lang="en-GB" dirty="0">
                <a:solidFill>
                  <a:schemeClr val="accent1">
                    <a:lumMod val="50000"/>
                  </a:schemeClr>
                </a:solidFill>
              </a:rPr>
              <a:t>Decision-maker</a:t>
            </a:r>
          </a:p>
        </p:txBody>
      </p:sp>
      <p:sp>
        <p:nvSpPr>
          <p:cNvPr id="11" name="TextBox 10">
            <a:extLst>
              <a:ext uri="{FF2B5EF4-FFF2-40B4-BE49-F238E27FC236}">
                <a16:creationId xmlns:a16="http://schemas.microsoft.com/office/drawing/2014/main" id="{E9CE6117-0F32-F2A8-AFC0-016D7CB28BBD}"/>
              </a:ext>
            </a:extLst>
          </p:cNvPr>
          <p:cNvSpPr txBox="1"/>
          <p:nvPr/>
        </p:nvSpPr>
        <p:spPr>
          <a:xfrm>
            <a:off x="8846820" y="5577840"/>
            <a:ext cx="2179320" cy="369332"/>
          </a:xfrm>
          <a:prstGeom prst="rect">
            <a:avLst/>
          </a:prstGeom>
          <a:solidFill>
            <a:srgbClr val="00B050"/>
          </a:solidFill>
        </p:spPr>
        <p:txBody>
          <a:bodyPr wrap="square" rtlCol="0">
            <a:spAutoFit/>
          </a:bodyPr>
          <a:lstStyle/>
          <a:p>
            <a:r>
              <a:rPr lang="en-GB" dirty="0">
                <a:solidFill>
                  <a:schemeClr val="accent1">
                    <a:lumMod val="50000"/>
                  </a:schemeClr>
                </a:solidFill>
              </a:rPr>
              <a:t>Evidence synthesist</a:t>
            </a:r>
          </a:p>
        </p:txBody>
      </p:sp>
      <p:sp>
        <p:nvSpPr>
          <p:cNvPr id="12" name="TextBox 11">
            <a:extLst>
              <a:ext uri="{FF2B5EF4-FFF2-40B4-BE49-F238E27FC236}">
                <a16:creationId xmlns:a16="http://schemas.microsoft.com/office/drawing/2014/main" id="{6741C164-FE38-E8DE-60E1-836CAB9A33BB}"/>
              </a:ext>
            </a:extLst>
          </p:cNvPr>
          <p:cNvSpPr txBox="1"/>
          <p:nvPr/>
        </p:nvSpPr>
        <p:spPr>
          <a:xfrm>
            <a:off x="8747762" y="2750384"/>
            <a:ext cx="2179320" cy="369332"/>
          </a:xfrm>
          <a:prstGeom prst="rect">
            <a:avLst/>
          </a:prstGeom>
          <a:solidFill>
            <a:srgbClr val="00B0F0"/>
          </a:solidFill>
        </p:spPr>
        <p:txBody>
          <a:bodyPr wrap="square" rtlCol="0">
            <a:spAutoFit/>
          </a:bodyPr>
          <a:lstStyle/>
          <a:p>
            <a:r>
              <a:rPr lang="en-GB" dirty="0">
                <a:solidFill>
                  <a:schemeClr val="accent1">
                    <a:lumMod val="50000"/>
                  </a:schemeClr>
                </a:solidFill>
              </a:rPr>
              <a:t>Co-production</a:t>
            </a:r>
          </a:p>
        </p:txBody>
      </p:sp>
      <p:sp>
        <p:nvSpPr>
          <p:cNvPr id="13" name="TextBox 12">
            <a:extLst>
              <a:ext uri="{FF2B5EF4-FFF2-40B4-BE49-F238E27FC236}">
                <a16:creationId xmlns:a16="http://schemas.microsoft.com/office/drawing/2014/main" id="{02CD8EE4-4DAF-8843-8126-AD96FB3B3B8C}"/>
              </a:ext>
            </a:extLst>
          </p:cNvPr>
          <p:cNvSpPr txBox="1"/>
          <p:nvPr/>
        </p:nvSpPr>
        <p:spPr>
          <a:xfrm>
            <a:off x="1706880" y="2093635"/>
            <a:ext cx="9220201" cy="3293209"/>
          </a:xfrm>
          <a:prstGeom prst="rect">
            <a:avLst/>
          </a:prstGeom>
          <a:solidFill>
            <a:schemeClr val="bg1"/>
          </a:solidFill>
        </p:spPr>
        <p:txBody>
          <a:bodyPr wrap="square" rtlCol="0">
            <a:spAutoFit/>
          </a:bodyPr>
          <a:lstStyle/>
          <a:p>
            <a:r>
              <a:rPr lang="en-US" sz="3200" b="0" i="0" dirty="0">
                <a:solidFill>
                  <a:srgbClr val="212121"/>
                </a:solidFill>
                <a:effectLst/>
                <a:latin typeface="Cambria" panose="02040503050406030204" pitchFamily="18" charset="0"/>
              </a:rPr>
              <a:t>‘In spite of almost universal support in principle for using evidence in decision-making, there was little consensus among participants on what evidence is, what kind of evidence is most appropriate and how “using evidence” can best be demonstrated’ </a:t>
            </a:r>
          </a:p>
          <a:p>
            <a:r>
              <a:rPr lang="en-US" sz="1600" dirty="0"/>
              <a:t>Bowen S, Erickson T, Martens PJ, Crockett S. More than "using research": the real challenges in promoting evidence-informed decision-making. Healthcare Policy. 2009 Feb;4(3):87-102. PMID: 19377360; PMCID: PMC2653695.</a:t>
            </a:r>
            <a:endParaRPr lang="en-GB" sz="1600" dirty="0"/>
          </a:p>
        </p:txBody>
      </p:sp>
    </p:spTree>
    <p:extLst>
      <p:ext uri="{BB962C8B-B14F-4D97-AF65-F5344CB8AC3E}">
        <p14:creationId xmlns:p14="http://schemas.microsoft.com/office/powerpoint/2010/main" val="20286266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a:bodyPr>
          <a:lstStyle/>
          <a:p>
            <a:pPr marL="0" indent="0">
              <a:buNone/>
            </a:pPr>
            <a:r>
              <a:rPr lang="en-US" b="1" dirty="0">
                <a:latin typeface="Söhne"/>
              </a:rPr>
              <a:t>Example search </a:t>
            </a:r>
          </a:p>
          <a:p>
            <a:pPr marL="457200" lvl="1" indent="0">
              <a:buNone/>
            </a:pPr>
            <a:endParaRPr lang="en-US" dirty="0">
              <a:latin typeface="Söhne"/>
            </a:endParaRPr>
          </a:p>
          <a:p>
            <a:endParaRPr lang="en-US" dirty="0">
              <a:latin typeface="Söhne"/>
            </a:endParaRPr>
          </a:p>
          <a:p>
            <a:endParaRPr lang="en-US" dirty="0">
              <a:latin typeface="Söhne"/>
            </a:endParaRPr>
          </a:p>
        </p:txBody>
      </p:sp>
      <p:pic>
        <p:nvPicPr>
          <p:cNvPr id="5" name="Picture 4">
            <a:extLst>
              <a:ext uri="{FF2B5EF4-FFF2-40B4-BE49-F238E27FC236}">
                <a16:creationId xmlns:a16="http://schemas.microsoft.com/office/drawing/2014/main" id="{AB886A4C-CF93-F4C1-E8E9-CABA12458F69}"/>
              </a:ext>
            </a:extLst>
          </p:cNvPr>
          <p:cNvPicPr>
            <a:picLocks noChangeAspect="1"/>
          </p:cNvPicPr>
          <p:nvPr/>
        </p:nvPicPr>
        <p:blipFill rotWithShape="1">
          <a:blip r:embed="rId3"/>
          <a:srcRect l="24844" t="33334" r="27156" b="15499"/>
          <a:stretch/>
        </p:blipFill>
        <p:spPr>
          <a:xfrm>
            <a:off x="3177540" y="1475049"/>
            <a:ext cx="8789670" cy="5270369"/>
          </a:xfrm>
          <a:prstGeom prst="rect">
            <a:avLst/>
          </a:prstGeom>
        </p:spPr>
      </p:pic>
    </p:spTree>
    <p:extLst>
      <p:ext uri="{BB962C8B-B14F-4D97-AF65-F5344CB8AC3E}">
        <p14:creationId xmlns:p14="http://schemas.microsoft.com/office/powerpoint/2010/main" val="1234047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a:bodyPr>
          <a:lstStyle/>
          <a:p>
            <a:pPr marL="0" indent="0">
              <a:buNone/>
            </a:pPr>
            <a:r>
              <a:rPr lang="en-US" b="1" dirty="0">
                <a:latin typeface="Söhne"/>
              </a:rPr>
              <a:t>Test search terms individually and build up a string </a:t>
            </a:r>
          </a:p>
          <a:p>
            <a:pPr marL="457200" lvl="1" indent="0">
              <a:buNone/>
            </a:pPr>
            <a:endParaRPr lang="en-US" dirty="0">
              <a:latin typeface="Söhne"/>
            </a:endParaRPr>
          </a:p>
          <a:p>
            <a:endParaRPr lang="en-US" dirty="0">
              <a:latin typeface="Söhne"/>
            </a:endParaRPr>
          </a:p>
          <a:p>
            <a:endParaRPr lang="en-US" dirty="0">
              <a:latin typeface="Söhne"/>
            </a:endParaRPr>
          </a:p>
        </p:txBody>
      </p:sp>
      <p:pic>
        <p:nvPicPr>
          <p:cNvPr id="6" name="Picture 5">
            <a:extLst>
              <a:ext uri="{FF2B5EF4-FFF2-40B4-BE49-F238E27FC236}">
                <a16:creationId xmlns:a16="http://schemas.microsoft.com/office/drawing/2014/main" id="{03E71B81-D25C-0032-2544-B878B9EB74BF}"/>
              </a:ext>
            </a:extLst>
          </p:cNvPr>
          <p:cNvPicPr>
            <a:picLocks noChangeAspect="1"/>
          </p:cNvPicPr>
          <p:nvPr/>
        </p:nvPicPr>
        <p:blipFill rotWithShape="1">
          <a:blip r:embed="rId3"/>
          <a:srcRect l="23625" t="42499" r="26407" b="13001"/>
          <a:stretch/>
        </p:blipFill>
        <p:spPr>
          <a:xfrm>
            <a:off x="3383281" y="2148840"/>
            <a:ext cx="8478022" cy="4246964"/>
          </a:xfrm>
          <a:prstGeom prst="rect">
            <a:avLst/>
          </a:prstGeom>
        </p:spPr>
      </p:pic>
    </p:spTree>
    <p:extLst>
      <p:ext uri="{BB962C8B-B14F-4D97-AF65-F5344CB8AC3E}">
        <p14:creationId xmlns:p14="http://schemas.microsoft.com/office/powerpoint/2010/main" val="3429078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a:bodyPr>
          <a:lstStyle/>
          <a:p>
            <a:pPr marL="0" indent="0">
              <a:buNone/>
            </a:pPr>
            <a:r>
              <a:rPr lang="en-US" b="1" dirty="0">
                <a:latin typeface="Söhne"/>
              </a:rPr>
              <a:t>Test search terms individually and build up a string </a:t>
            </a:r>
          </a:p>
          <a:p>
            <a:pPr marL="457200" lvl="1" indent="0">
              <a:buNone/>
            </a:pPr>
            <a:endParaRPr lang="en-US" dirty="0">
              <a:latin typeface="Söhne"/>
            </a:endParaRPr>
          </a:p>
          <a:p>
            <a:endParaRPr lang="en-US" dirty="0">
              <a:latin typeface="Söhne"/>
            </a:endParaRPr>
          </a:p>
          <a:p>
            <a:endParaRPr lang="en-US" dirty="0">
              <a:latin typeface="Söhne"/>
            </a:endParaRPr>
          </a:p>
        </p:txBody>
      </p:sp>
      <p:pic>
        <p:nvPicPr>
          <p:cNvPr id="6" name="Picture 5">
            <a:extLst>
              <a:ext uri="{FF2B5EF4-FFF2-40B4-BE49-F238E27FC236}">
                <a16:creationId xmlns:a16="http://schemas.microsoft.com/office/drawing/2014/main" id="{03E71B81-D25C-0032-2544-B878B9EB74BF}"/>
              </a:ext>
            </a:extLst>
          </p:cNvPr>
          <p:cNvPicPr>
            <a:picLocks noChangeAspect="1"/>
          </p:cNvPicPr>
          <p:nvPr/>
        </p:nvPicPr>
        <p:blipFill rotWithShape="1">
          <a:blip r:embed="rId3"/>
          <a:srcRect l="23625" t="42499" r="26407" b="13001"/>
          <a:stretch/>
        </p:blipFill>
        <p:spPr>
          <a:xfrm>
            <a:off x="3383281" y="2148840"/>
            <a:ext cx="8478022" cy="4246964"/>
          </a:xfrm>
          <a:prstGeom prst="rect">
            <a:avLst/>
          </a:prstGeom>
        </p:spPr>
      </p:pic>
    </p:spTree>
    <p:extLst>
      <p:ext uri="{BB962C8B-B14F-4D97-AF65-F5344CB8AC3E}">
        <p14:creationId xmlns:p14="http://schemas.microsoft.com/office/powerpoint/2010/main" val="28430501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a:bodyPr>
          <a:lstStyle/>
          <a:p>
            <a:pPr marL="0" indent="0">
              <a:buNone/>
            </a:pPr>
            <a:r>
              <a:rPr lang="en-US" b="1" dirty="0">
                <a:latin typeface="Söhne"/>
              </a:rPr>
              <a:t>Checking the search</a:t>
            </a:r>
          </a:p>
          <a:p>
            <a:r>
              <a:rPr lang="en-US" b="1" dirty="0">
                <a:latin typeface="Söhne"/>
              </a:rPr>
              <a:t>Use known studies to benchmark the search against</a:t>
            </a:r>
          </a:p>
          <a:p>
            <a:r>
              <a:rPr lang="en-US" b="1" dirty="0">
                <a:latin typeface="Söhne"/>
              </a:rPr>
              <a:t>Bibliographic checking</a:t>
            </a:r>
          </a:p>
          <a:p>
            <a:pPr lvl="1"/>
            <a:r>
              <a:rPr lang="en-US" b="1" dirty="0">
                <a:latin typeface="Söhne"/>
              </a:rPr>
              <a:t>Citation chasing (pearl growing, snow-ball searching, etc.)</a:t>
            </a:r>
          </a:p>
          <a:p>
            <a:pPr marL="457200" lvl="1" indent="0">
              <a:buNone/>
            </a:pPr>
            <a:endParaRPr lang="en-US" dirty="0">
              <a:latin typeface="Söhne"/>
            </a:endParaRPr>
          </a:p>
          <a:p>
            <a:endParaRPr lang="en-US" dirty="0">
              <a:latin typeface="Söhne"/>
            </a:endParaRPr>
          </a:p>
          <a:p>
            <a:endParaRPr lang="en-US" dirty="0">
              <a:latin typeface="Söhne"/>
            </a:endParaRPr>
          </a:p>
        </p:txBody>
      </p:sp>
    </p:spTree>
    <p:extLst>
      <p:ext uri="{BB962C8B-B14F-4D97-AF65-F5344CB8AC3E}">
        <p14:creationId xmlns:p14="http://schemas.microsoft.com/office/powerpoint/2010/main" val="176117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fontScale="77500" lnSpcReduction="20000"/>
          </a:bodyPr>
          <a:lstStyle/>
          <a:p>
            <a:pPr marL="0" indent="0">
              <a:buNone/>
            </a:pPr>
            <a:r>
              <a:rPr lang="en-US" b="1" dirty="0">
                <a:latin typeface="Söhne"/>
              </a:rPr>
              <a:t>Document the search</a:t>
            </a:r>
          </a:p>
          <a:p>
            <a:r>
              <a:rPr lang="en-US" dirty="0">
                <a:latin typeface="Söhne"/>
              </a:rPr>
              <a:t>Which databases (not just the search platforms)?</a:t>
            </a:r>
          </a:p>
          <a:p>
            <a:pPr lvl="1"/>
            <a:r>
              <a:rPr lang="en-US" dirty="0">
                <a:latin typeface="Söhne"/>
              </a:rPr>
              <a:t>Name, URL, date range, subscriptions, your institute name, etc.</a:t>
            </a:r>
          </a:p>
          <a:p>
            <a:r>
              <a:rPr lang="en-US" dirty="0">
                <a:latin typeface="Söhne"/>
              </a:rPr>
              <a:t>Which websites?</a:t>
            </a:r>
          </a:p>
          <a:p>
            <a:pPr lvl="1"/>
            <a:r>
              <a:rPr lang="en-US" dirty="0">
                <a:latin typeface="Söhne"/>
              </a:rPr>
              <a:t>Name, URL</a:t>
            </a:r>
          </a:p>
          <a:p>
            <a:r>
              <a:rPr lang="en-US" dirty="0">
                <a:latin typeface="Söhne"/>
              </a:rPr>
              <a:t>What options used?</a:t>
            </a:r>
          </a:p>
          <a:p>
            <a:pPr lvl="1"/>
            <a:r>
              <a:rPr lang="en-US" dirty="0">
                <a:latin typeface="Söhne"/>
              </a:rPr>
              <a:t>Search terms</a:t>
            </a:r>
          </a:p>
          <a:p>
            <a:pPr lvl="1"/>
            <a:r>
              <a:rPr lang="en-US" dirty="0">
                <a:latin typeface="Söhne"/>
              </a:rPr>
              <a:t>Date ranges</a:t>
            </a:r>
          </a:p>
          <a:p>
            <a:r>
              <a:rPr lang="en-US" dirty="0">
                <a:latin typeface="Söhne"/>
              </a:rPr>
              <a:t>When you searched?</a:t>
            </a:r>
          </a:p>
          <a:p>
            <a:r>
              <a:rPr lang="en-US" dirty="0">
                <a:latin typeface="Söhne"/>
              </a:rPr>
              <a:t>Who searched?</a:t>
            </a:r>
          </a:p>
          <a:p>
            <a:pPr marL="457200" lvl="1" indent="0">
              <a:buNone/>
            </a:pPr>
            <a:endParaRPr lang="en-US" dirty="0">
              <a:latin typeface="Söhne"/>
            </a:endParaRPr>
          </a:p>
          <a:p>
            <a:endParaRPr lang="en-US" dirty="0">
              <a:latin typeface="Söhne"/>
            </a:endParaRPr>
          </a:p>
          <a:p>
            <a:endParaRPr lang="en-US" dirty="0">
              <a:latin typeface="Söhne"/>
            </a:endParaRPr>
          </a:p>
        </p:txBody>
      </p:sp>
    </p:spTree>
    <p:extLst>
      <p:ext uri="{BB962C8B-B14F-4D97-AF65-F5344CB8AC3E}">
        <p14:creationId xmlns:p14="http://schemas.microsoft.com/office/powerpoint/2010/main" val="12070371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3262312"/>
          </a:xfrm>
        </p:spPr>
        <p:txBody>
          <a:bodyPr>
            <a:normAutofit lnSpcReduction="10000"/>
          </a:bodyPr>
          <a:lstStyle/>
          <a:p>
            <a:pPr marL="0" indent="0">
              <a:buNone/>
            </a:pPr>
            <a:r>
              <a:rPr lang="en-US" b="1" dirty="0">
                <a:latin typeface="Söhne"/>
              </a:rPr>
              <a:t>Data management</a:t>
            </a:r>
          </a:p>
          <a:p>
            <a:r>
              <a:rPr lang="en-US" dirty="0">
                <a:latin typeface="Söhne"/>
              </a:rPr>
              <a:t>Search results are data </a:t>
            </a:r>
          </a:p>
          <a:p>
            <a:r>
              <a:rPr lang="en-US" dirty="0">
                <a:latin typeface="Söhne"/>
              </a:rPr>
              <a:t>Search strategy is metadata</a:t>
            </a:r>
          </a:p>
          <a:p>
            <a:r>
              <a:rPr lang="en-US" dirty="0">
                <a:latin typeface="Söhne"/>
              </a:rPr>
              <a:t>Use reproducible workflows </a:t>
            </a:r>
          </a:p>
          <a:p>
            <a:r>
              <a:rPr lang="en-US" dirty="0">
                <a:latin typeface="Söhne"/>
              </a:rPr>
              <a:t>File format – RIS files are useful for exchange between software</a:t>
            </a:r>
          </a:p>
          <a:p>
            <a:r>
              <a:rPr lang="en-US" dirty="0">
                <a:latin typeface="Söhne"/>
              </a:rPr>
              <a:t>Keep track of where files come from (which databases)</a:t>
            </a:r>
          </a:p>
          <a:p>
            <a:r>
              <a:rPr lang="en-US" dirty="0">
                <a:latin typeface="Söhne"/>
              </a:rPr>
              <a:t>Use a file management or review management tool (e.g. Rayyan)</a:t>
            </a:r>
          </a:p>
          <a:p>
            <a:endParaRPr lang="en-US" dirty="0">
              <a:latin typeface="Söhne"/>
            </a:endParaRPr>
          </a:p>
          <a:p>
            <a:endParaRPr lang="en-US" dirty="0">
              <a:latin typeface="Söhne"/>
            </a:endParaRPr>
          </a:p>
        </p:txBody>
      </p:sp>
    </p:spTree>
    <p:extLst>
      <p:ext uri="{BB962C8B-B14F-4D97-AF65-F5344CB8AC3E}">
        <p14:creationId xmlns:p14="http://schemas.microsoft.com/office/powerpoint/2010/main" val="3002429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lstStyle/>
          <a:p>
            <a:r>
              <a:rPr lang="en-US" b="1" i="0" dirty="0">
                <a:solidFill>
                  <a:srgbClr val="374151"/>
                </a:solidFill>
                <a:effectLst/>
                <a:latin typeface="Söhne"/>
              </a:rPr>
              <a:t>3. Where to Find Evidence: Tips and Tricks</a:t>
            </a: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609600" y="1690688"/>
            <a:ext cx="10515600" cy="4961572"/>
          </a:xfrm>
        </p:spPr>
        <p:txBody>
          <a:bodyPr>
            <a:normAutofit/>
          </a:bodyPr>
          <a:lstStyle/>
          <a:p>
            <a:pPr marL="0" indent="0">
              <a:buNone/>
            </a:pPr>
            <a:r>
              <a:rPr lang="en-US" b="1" dirty="0">
                <a:latin typeface="Söhne"/>
              </a:rPr>
              <a:t>Citation chasing with R</a:t>
            </a:r>
          </a:p>
          <a:p>
            <a:r>
              <a:rPr lang="nb-NO" dirty="0" err="1">
                <a:hlinkClick r:id="rId3"/>
              </a:rPr>
              <a:t>citationchaser</a:t>
            </a:r>
            <a:r>
              <a:rPr lang="nb-NO" dirty="0">
                <a:hlinkClick r:id="rId3"/>
              </a:rPr>
              <a:t> (shinyapps.io)</a:t>
            </a:r>
            <a:endParaRPr lang="nb-NO" dirty="0"/>
          </a:p>
          <a:p>
            <a:pPr marL="0" indent="0">
              <a:buNone/>
            </a:pPr>
            <a:endParaRPr lang="en-US" dirty="0">
              <a:latin typeface="Söhne"/>
            </a:endParaRPr>
          </a:p>
          <a:p>
            <a:pPr marL="0" indent="0">
              <a:buNone/>
            </a:pPr>
            <a:r>
              <a:rPr lang="en-US" b="1" dirty="0">
                <a:latin typeface="Söhne"/>
              </a:rPr>
              <a:t>Data management with R</a:t>
            </a:r>
          </a:p>
          <a:p>
            <a:r>
              <a:rPr lang="en-US" dirty="0">
                <a:hlinkClick r:id="rId4"/>
              </a:rPr>
              <a:t>Analyze the Utility of Information Sources and Retrieval Methodologies for Evidence Synthesis • </a:t>
            </a:r>
            <a:r>
              <a:rPr lang="en-US" dirty="0" err="1">
                <a:hlinkClick r:id="rId4"/>
              </a:rPr>
              <a:t>CiteSource</a:t>
            </a:r>
            <a:r>
              <a:rPr lang="en-US" dirty="0">
                <a:hlinkClick r:id="rId4"/>
              </a:rPr>
              <a:t> (eshackathon.org)</a:t>
            </a:r>
            <a:endParaRPr lang="en-US" dirty="0"/>
          </a:p>
          <a:p>
            <a:pPr marL="0" indent="0">
              <a:buNone/>
            </a:pPr>
            <a:endParaRPr lang="en-US" dirty="0"/>
          </a:p>
          <a:p>
            <a:pPr marL="0" indent="0">
              <a:buNone/>
            </a:pPr>
            <a:r>
              <a:rPr lang="en-US" b="1" dirty="0">
                <a:latin typeface="Söhne"/>
              </a:rPr>
              <a:t>Review management </a:t>
            </a:r>
          </a:p>
          <a:p>
            <a:r>
              <a:rPr lang="en-US" dirty="0">
                <a:hlinkClick r:id="rId5"/>
              </a:rPr>
              <a:t>https://rayyan.ai/reviews</a:t>
            </a:r>
            <a:endParaRPr lang="en-US" dirty="0"/>
          </a:p>
          <a:p>
            <a:pPr marL="0" indent="0">
              <a:buNone/>
            </a:pPr>
            <a:endParaRPr lang="en-US" dirty="0"/>
          </a:p>
          <a:p>
            <a:endParaRPr lang="en-US" dirty="0">
              <a:latin typeface="Söhne"/>
            </a:endParaRPr>
          </a:p>
        </p:txBody>
      </p:sp>
    </p:spTree>
    <p:extLst>
      <p:ext uri="{BB962C8B-B14F-4D97-AF65-F5344CB8AC3E}">
        <p14:creationId xmlns:p14="http://schemas.microsoft.com/office/powerpoint/2010/main" val="78941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a:bodyPr>
          <a:lstStyle/>
          <a:p>
            <a:r>
              <a:rPr lang="en-US" b="1" i="0" dirty="0">
                <a:solidFill>
                  <a:srgbClr val="374151"/>
                </a:solidFill>
                <a:effectLst/>
                <a:latin typeface="Söhne"/>
              </a:rPr>
              <a:t>4. Evaluating Evidence: How to Assess Quality</a:t>
            </a:r>
            <a:br>
              <a:rPr lang="en-US" b="0" i="0" dirty="0">
                <a:solidFill>
                  <a:srgbClr val="374151"/>
                </a:solidFill>
                <a:effectLst/>
                <a:latin typeface="Söhne"/>
              </a:rPr>
            </a:br>
            <a:endParaRPr lang="en-GB" dirty="0"/>
          </a:p>
        </p:txBody>
      </p:sp>
      <p:sp>
        <p:nvSpPr>
          <p:cNvPr id="4" name="Text Placeholder 3">
            <a:extLst>
              <a:ext uri="{FF2B5EF4-FFF2-40B4-BE49-F238E27FC236}">
                <a16:creationId xmlns:a16="http://schemas.microsoft.com/office/drawing/2014/main" id="{7D95AB21-6895-695D-DC1F-8F93A742B8E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4435811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D85D6-29D8-7387-ED1C-16E41AA4795A}"/>
              </a:ext>
            </a:extLst>
          </p:cNvPr>
          <p:cNvSpPr>
            <a:spLocks noGrp="1"/>
          </p:cNvSpPr>
          <p:nvPr>
            <p:ph type="title"/>
          </p:nvPr>
        </p:nvSpPr>
        <p:spPr/>
        <p:txBody>
          <a:bodyPr/>
          <a:lstStyle/>
          <a:p>
            <a:r>
              <a:rPr lang="en-US" b="1" i="0" dirty="0">
                <a:solidFill>
                  <a:srgbClr val="374151"/>
                </a:solidFill>
                <a:effectLst/>
                <a:latin typeface="Söhne"/>
              </a:rPr>
              <a:t>4. Evaluating Evidence: How to Assess Quality</a:t>
            </a:r>
            <a:endParaRPr lang="en-GB" dirty="0"/>
          </a:p>
        </p:txBody>
      </p:sp>
      <p:sp>
        <p:nvSpPr>
          <p:cNvPr id="5" name="Content Placeholder 4">
            <a:extLst>
              <a:ext uri="{FF2B5EF4-FFF2-40B4-BE49-F238E27FC236}">
                <a16:creationId xmlns:a16="http://schemas.microsoft.com/office/drawing/2014/main" id="{08E092EA-A95C-73B8-2C52-4FDD7095F098}"/>
              </a:ext>
            </a:extLst>
          </p:cNvPr>
          <p:cNvSpPr>
            <a:spLocks noGrp="1"/>
          </p:cNvSpPr>
          <p:nvPr>
            <p:ph idx="1"/>
          </p:nvPr>
        </p:nvSpPr>
        <p:spPr/>
        <p:txBody>
          <a:bodyPr/>
          <a:lstStyle/>
          <a:p>
            <a:pPr marL="0" indent="0">
              <a:buNone/>
            </a:pPr>
            <a:r>
              <a:rPr lang="en-GB" b="1" dirty="0"/>
              <a:t>Critical appraisal</a:t>
            </a:r>
          </a:p>
          <a:p>
            <a:r>
              <a:rPr lang="en-GB" dirty="0"/>
              <a:t>Checking both internal and external validity</a:t>
            </a:r>
          </a:p>
          <a:p>
            <a:pPr lvl="1"/>
            <a:r>
              <a:rPr lang="en-GB" dirty="0"/>
              <a:t>Internal – are the conclusions of the paper based on sound causality </a:t>
            </a:r>
          </a:p>
          <a:p>
            <a:pPr lvl="1"/>
            <a:r>
              <a:rPr lang="en-GB" dirty="0"/>
              <a:t>External – does the paper really fit with my question</a:t>
            </a:r>
          </a:p>
          <a:p>
            <a:pPr lvl="1"/>
            <a:endParaRPr lang="en-GB" dirty="0"/>
          </a:p>
          <a:p>
            <a:pPr lvl="1"/>
            <a:endParaRPr lang="en-GB" dirty="0"/>
          </a:p>
          <a:p>
            <a:pPr lvl="1"/>
            <a:endParaRPr lang="en-GB" dirty="0"/>
          </a:p>
        </p:txBody>
      </p:sp>
    </p:spTree>
    <p:extLst>
      <p:ext uri="{BB962C8B-B14F-4D97-AF65-F5344CB8AC3E}">
        <p14:creationId xmlns:p14="http://schemas.microsoft.com/office/powerpoint/2010/main" val="41828375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D85D6-29D8-7387-ED1C-16E41AA4795A}"/>
              </a:ext>
            </a:extLst>
          </p:cNvPr>
          <p:cNvSpPr>
            <a:spLocks noGrp="1"/>
          </p:cNvSpPr>
          <p:nvPr>
            <p:ph type="title"/>
          </p:nvPr>
        </p:nvSpPr>
        <p:spPr/>
        <p:txBody>
          <a:bodyPr/>
          <a:lstStyle/>
          <a:p>
            <a:r>
              <a:rPr lang="en-US" b="1" i="0" dirty="0">
                <a:solidFill>
                  <a:srgbClr val="374151"/>
                </a:solidFill>
                <a:effectLst/>
                <a:latin typeface="Söhne"/>
              </a:rPr>
              <a:t>4. Evaluating Evidence: How to Assess Quality</a:t>
            </a:r>
            <a:endParaRPr lang="en-GB" dirty="0"/>
          </a:p>
        </p:txBody>
      </p:sp>
      <p:sp>
        <p:nvSpPr>
          <p:cNvPr id="5" name="Content Placeholder 4">
            <a:extLst>
              <a:ext uri="{FF2B5EF4-FFF2-40B4-BE49-F238E27FC236}">
                <a16:creationId xmlns:a16="http://schemas.microsoft.com/office/drawing/2014/main" id="{08E092EA-A95C-73B8-2C52-4FDD7095F098}"/>
              </a:ext>
            </a:extLst>
          </p:cNvPr>
          <p:cNvSpPr>
            <a:spLocks noGrp="1"/>
          </p:cNvSpPr>
          <p:nvPr>
            <p:ph idx="1"/>
          </p:nvPr>
        </p:nvSpPr>
        <p:spPr/>
        <p:txBody>
          <a:bodyPr/>
          <a:lstStyle/>
          <a:p>
            <a:pPr marL="0" indent="0">
              <a:buNone/>
            </a:pPr>
            <a:r>
              <a:rPr lang="en-GB" b="1" dirty="0"/>
              <a:t>How do we do it?</a:t>
            </a:r>
          </a:p>
          <a:p>
            <a:r>
              <a:rPr lang="en-GB" dirty="0"/>
              <a:t>All possible sources of bias, error or uncertainty</a:t>
            </a:r>
          </a:p>
          <a:p>
            <a:pPr lvl="1"/>
            <a:r>
              <a:rPr lang="en-GB" dirty="0"/>
              <a:t>Are the outcome measures used appropriate/accurate?</a:t>
            </a:r>
          </a:p>
          <a:p>
            <a:pPr lvl="1"/>
            <a:r>
              <a:rPr lang="en-GB" dirty="0"/>
              <a:t>Is a suitable comparator present?</a:t>
            </a:r>
          </a:p>
          <a:p>
            <a:pPr lvl="1"/>
            <a:r>
              <a:rPr lang="en-GB" dirty="0"/>
              <a:t>How were treatments assigned (randomisation)?</a:t>
            </a:r>
          </a:p>
          <a:p>
            <a:pPr lvl="1"/>
            <a:r>
              <a:rPr lang="en-GB" dirty="0"/>
              <a:t>What is the level of replication?</a:t>
            </a:r>
          </a:p>
          <a:p>
            <a:pPr lvl="1"/>
            <a:r>
              <a:rPr lang="en-GB" dirty="0"/>
              <a:t>What is the study design? (BA, CI, BACI, RCT, experimental, observational)</a:t>
            </a:r>
          </a:p>
          <a:p>
            <a:pPr lvl="1"/>
            <a:r>
              <a:rPr lang="en-GB" dirty="0"/>
              <a:t>Are baseline measures included?</a:t>
            </a:r>
          </a:p>
          <a:p>
            <a:pPr lvl="1"/>
            <a:r>
              <a:rPr lang="en-GB" dirty="0"/>
              <a:t>Are there systematic differences between groups?</a:t>
            </a:r>
          </a:p>
          <a:p>
            <a:pPr lvl="1"/>
            <a:r>
              <a:rPr lang="en-GB" dirty="0"/>
              <a:t>Are there potential confounding variables?</a:t>
            </a:r>
          </a:p>
          <a:p>
            <a:pPr lvl="1"/>
            <a:endParaRPr lang="en-GB" dirty="0"/>
          </a:p>
          <a:p>
            <a:pPr lvl="1"/>
            <a:endParaRPr lang="en-GB" dirty="0"/>
          </a:p>
        </p:txBody>
      </p:sp>
    </p:spTree>
    <p:extLst>
      <p:ext uri="{BB962C8B-B14F-4D97-AF65-F5344CB8AC3E}">
        <p14:creationId xmlns:p14="http://schemas.microsoft.com/office/powerpoint/2010/main" val="2206473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BD55-A016-A516-F44C-FBEA315234B6}"/>
              </a:ext>
            </a:extLst>
          </p:cNvPr>
          <p:cNvSpPr>
            <a:spLocks noGrp="1"/>
          </p:cNvSpPr>
          <p:nvPr>
            <p:ph type="title"/>
          </p:nvPr>
        </p:nvSpPr>
        <p:spPr/>
        <p:txBody>
          <a:bodyPr/>
          <a:lstStyle/>
          <a:p>
            <a:r>
              <a:rPr lang="en-GB" b="1" dirty="0">
                <a:latin typeface="Söhne"/>
              </a:rPr>
              <a:t>1.4 What is Evidence-Informed Decision Making?</a:t>
            </a:r>
          </a:p>
        </p:txBody>
      </p:sp>
      <p:graphicFrame>
        <p:nvGraphicFramePr>
          <p:cNvPr id="4" name="Content Placeholder 3">
            <a:extLst>
              <a:ext uri="{FF2B5EF4-FFF2-40B4-BE49-F238E27FC236}">
                <a16:creationId xmlns:a16="http://schemas.microsoft.com/office/drawing/2014/main" id="{66FD2059-462D-096D-02DF-591B44E1055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D2106C2-2974-7663-8A0B-681515517FA2}"/>
              </a:ext>
            </a:extLst>
          </p:cNvPr>
          <p:cNvSpPr txBox="1"/>
          <p:nvPr/>
        </p:nvSpPr>
        <p:spPr>
          <a:xfrm>
            <a:off x="6294120" y="2664361"/>
            <a:ext cx="655320" cy="369332"/>
          </a:xfrm>
          <a:prstGeom prst="rect">
            <a:avLst/>
          </a:prstGeom>
          <a:noFill/>
        </p:spPr>
        <p:txBody>
          <a:bodyPr wrap="square" rtlCol="0">
            <a:spAutoFit/>
          </a:bodyPr>
          <a:lstStyle/>
          <a:p>
            <a:r>
              <a:rPr lang="en-GB" dirty="0">
                <a:solidFill>
                  <a:schemeClr val="accent1">
                    <a:lumMod val="50000"/>
                  </a:schemeClr>
                </a:solidFill>
              </a:rPr>
              <a:t>Ask</a:t>
            </a:r>
          </a:p>
        </p:txBody>
      </p:sp>
      <p:sp>
        <p:nvSpPr>
          <p:cNvPr id="6" name="TextBox 5">
            <a:extLst>
              <a:ext uri="{FF2B5EF4-FFF2-40B4-BE49-F238E27FC236}">
                <a16:creationId xmlns:a16="http://schemas.microsoft.com/office/drawing/2014/main" id="{E54D02DB-F4F6-BAB0-B482-46A1D2F6555C}"/>
              </a:ext>
            </a:extLst>
          </p:cNvPr>
          <p:cNvSpPr txBox="1"/>
          <p:nvPr/>
        </p:nvSpPr>
        <p:spPr>
          <a:xfrm>
            <a:off x="6461760" y="4089281"/>
            <a:ext cx="1005840" cy="369332"/>
          </a:xfrm>
          <a:prstGeom prst="rect">
            <a:avLst/>
          </a:prstGeom>
          <a:noFill/>
        </p:spPr>
        <p:txBody>
          <a:bodyPr wrap="square" rtlCol="0">
            <a:spAutoFit/>
          </a:bodyPr>
          <a:lstStyle/>
          <a:p>
            <a:r>
              <a:rPr lang="en-GB" dirty="0">
                <a:solidFill>
                  <a:schemeClr val="accent1">
                    <a:lumMod val="50000"/>
                  </a:schemeClr>
                </a:solidFill>
              </a:rPr>
              <a:t>Acquire</a:t>
            </a:r>
          </a:p>
        </p:txBody>
      </p:sp>
      <p:sp>
        <p:nvSpPr>
          <p:cNvPr id="7" name="TextBox 6">
            <a:extLst>
              <a:ext uri="{FF2B5EF4-FFF2-40B4-BE49-F238E27FC236}">
                <a16:creationId xmlns:a16="http://schemas.microsoft.com/office/drawing/2014/main" id="{3C20D7FB-84F8-3708-F7AF-22C9092BD334}"/>
              </a:ext>
            </a:extLst>
          </p:cNvPr>
          <p:cNvSpPr txBox="1"/>
          <p:nvPr/>
        </p:nvSpPr>
        <p:spPr>
          <a:xfrm>
            <a:off x="5615940" y="4861560"/>
            <a:ext cx="1005840" cy="369332"/>
          </a:xfrm>
          <a:prstGeom prst="rect">
            <a:avLst/>
          </a:prstGeom>
          <a:noFill/>
        </p:spPr>
        <p:txBody>
          <a:bodyPr wrap="square" rtlCol="0">
            <a:spAutoFit/>
          </a:bodyPr>
          <a:lstStyle/>
          <a:p>
            <a:r>
              <a:rPr lang="en-GB" dirty="0">
                <a:solidFill>
                  <a:schemeClr val="accent1">
                    <a:lumMod val="50000"/>
                  </a:schemeClr>
                </a:solidFill>
              </a:rPr>
              <a:t>Appraise</a:t>
            </a:r>
          </a:p>
        </p:txBody>
      </p:sp>
      <p:sp>
        <p:nvSpPr>
          <p:cNvPr id="8" name="TextBox 7">
            <a:extLst>
              <a:ext uri="{FF2B5EF4-FFF2-40B4-BE49-F238E27FC236}">
                <a16:creationId xmlns:a16="http://schemas.microsoft.com/office/drawing/2014/main" id="{212F5CC4-321A-3C6E-31F5-D1B0BEC13AC6}"/>
              </a:ext>
            </a:extLst>
          </p:cNvPr>
          <p:cNvSpPr txBox="1"/>
          <p:nvPr/>
        </p:nvSpPr>
        <p:spPr>
          <a:xfrm>
            <a:off x="4648200" y="3944501"/>
            <a:ext cx="1005840" cy="369332"/>
          </a:xfrm>
          <a:prstGeom prst="rect">
            <a:avLst/>
          </a:prstGeom>
          <a:noFill/>
        </p:spPr>
        <p:txBody>
          <a:bodyPr wrap="square" rtlCol="0">
            <a:spAutoFit/>
          </a:bodyPr>
          <a:lstStyle/>
          <a:p>
            <a:r>
              <a:rPr lang="en-GB" dirty="0">
                <a:solidFill>
                  <a:schemeClr val="accent1">
                    <a:lumMod val="50000"/>
                  </a:schemeClr>
                </a:solidFill>
              </a:rPr>
              <a:t>Apply</a:t>
            </a:r>
          </a:p>
        </p:txBody>
      </p:sp>
      <p:sp>
        <p:nvSpPr>
          <p:cNvPr id="9" name="TextBox 8">
            <a:extLst>
              <a:ext uri="{FF2B5EF4-FFF2-40B4-BE49-F238E27FC236}">
                <a16:creationId xmlns:a16="http://schemas.microsoft.com/office/drawing/2014/main" id="{01D2A63D-092E-38A2-F52A-85EBA5909E5A}"/>
              </a:ext>
            </a:extLst>
          </p:cNvPr>
          <p:cNvSpPr txBox="1"/>
          <p:nvPr/>
        </p:nvSpPr>
        <p:spPr>
          <a:xfrm>
            <a:off x="5379721" y="2750384"/>
            <a:ext cx="1005840" cy="369332"/>
          </a:xfrm>
          <a:prstGeom prst="rect">
            <a:avLst/>
          </a:prstGeom>
          <a:noFill/>
        </p:spPr>
        <p:txBody>
          <a:bodyPr wrap="square" rtlCol="0">
            <a:spAutoFit/>
          </a:bodyPr>
          <a:lstStyle/>
          <a:p>
            <a:r>
              <a:rPr lang="en-GB" dirty="0">
                <a:solidFill>
                  <a:schemeClr val="accent1">
                    <a:lumMod val="50000"/>
                  </a:schemeClr>
                </a:solidFill>
              </a:rPr>
              <a:t>Audit</a:t>
            </a:r>
          </a:p>
        </p:txBody>
      </p:sp>
      <p:sp>
        <p:nvSpPr>
          <p:cNvPr id="10" name="TextBox 9">
            <a:extLst>
              <a:ext uri="{FF2B5EF4-FFF2-40B4-BE49-F238E27FC236}">
                <a16:creationId xmlns:a16="http://schemas.microsoft.com/office/drawing/2014/main" id="{AD06D8C5-21AA-C2A0-CDC1-ADFAA89A97FC}"/>
              </a:ext>
            </a:extLst>
          </p:cNvPr>
          <p:cNvSpPr txBox="1"/>
          <p:nvPr/>
        </p:nvSpPr>
        <p:spPr>
          <a:xfrm>
            <a:off x="403860" y="1905000"/>
            <a:ext cx="1752600" cy="369332"/>
          </a:xfrm>
          <a:prstGeom prst="rect">
            <a:avLst/>
          </a:prstGeom>
          <a:noFill/>
        </p:spPr>
        <p:txBody>
          <a:bodyPr wrap="square" rtlCol="0">
            <a:spAutoFit/>
          </a:bodyPr>
          <a:lstStyle/>
          <a:p>
            <a:r>
              <a:rPr lang="en-GB" dirty="0">
                <a:solidFill>
                  <a:schemeClr val="accent1">
                    <a:lumMod val="50000"/>
                  </a:schemeClr>
                </a:solidFill>
              </a:rPr>
              <a:t>The 4As model</a:t>
            </a:r>
          </a:p>
        </p:txBody>
      </p:sp>
      <p:cxnSp>
        <p:nvCxnSpPr>
          <p:cNvPr id="15" name="Straight Arrow Connector 14">
            <a:extLst>
              <a:ext uri="{FF2B5EF4-FFF2-40B4-BE49-F238E27FC236}">
                <a16:creationId xmlns:a16="http://schemas.microsoft.com/office/drawing/2014/main" id="{B5EA0490-0E85-47F8-52B1-981649B65F02}"/>
              </a:ext>
            </a:extLst>
          </p:cNvPr>
          <p:cNvCxnSpPr>
            <a:cxnSpLocks/>
          </p:cNvCxnSpPr>
          <p:nvPr/>
        </p:nvCxnSpPr>
        <p:spPr>
          <a:xfrm flipH="1">
            <a:off x="8747760" y="5046226"/>
            <a:ext cx="1333500" cy="0"/>
          </a:xfrm>
          <a:prstGeom prst="straightConnector1">
            <a:avLst/>
          </a:prstGeom>
          <a:ln w="762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4D1BA5-A059-6736-2099-DB0C27554241}"/>
              </a:ext>
            </a:extLst>
          </p:cNvPr>
          <p:cNvCxnSpPr>
            <a:cxnSpLocks/>
          </p:cNvCxnSpPr>
          <p:nvPr/>
        </p:nvCxnSpPr>
        <p:spPr>
          <a:xfrm flipH="1" flipV="1">
            <a:off x="7056120" y="5909588"/>
            <a:ext cx="1303020" cy="498832"/>
          </a:xfrm>
          <a:prstGeom prst="straightConnector1">
            <a:avLst/>
          </a:prstGeom>
          <a:ln w="762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9F5972-50D2-C7C6-CE21-8BC25D0FC2BC}"/>
              </a:ext>
            </a:extLst>
          </p:cNvPr>
          <p:cNvCxnSpPr>
            <a:cxnSpLocks/>
          </p:cNvCxnSpPr>
          <p:nvPr/>
        </p:nvCxnSpPr>
        <p:spPr>
          <a:xfrm>
            <a:off x="2156460" y="4861560"/>
            <a:ext cx="1253490" cy="0"/>
          </a:xfrm>
          <a:prstGeom prst="straightConnector1">
            <a:avLst/>
          </a:prstGeom>
          <a:ln w="762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0F666EE-4C4F-0BB2-5295-FAA495A4E439}"/>
              </a:ext>
            </a:extLst>
          </p:cNvPr>
          <p:cNvSpPr txBox="1"/>
          <p:nvPr/>
        </p:nvSpPr>
        <p:spPr>
          <a:xfrm>
            <a:off x="10081260" y="4861560"/>
            <a:ext cx="1706880" cy="923330"/>
          </a:xfrm>
          <a:prstGeom prst="rect">
            <a:avLst/>
          </a:prstGeom>
          <a:noFill/>
        </p:spPr>
        <p:txBody>
          <a:bodyPr wrap="square" rtlCol="0">
            <a:spAutoFit/>
          </a:bodyPr>
          <a:lstStyle/>
          <a:p>
            <a:r>
              <a:rPr lang="en-GB" b="1" i="1" dirty="0">
                <a:solidFill>
                  <a:srgbClr val="FF0000"/>
                </a:solidFill>
              </a:rPr>
              <a:t>Pinch point 1 – What &amp; where is the evidence?</a:t>
            </a:r>
          </a:p>
        </p:txBody>
      </p:sp>
      <p:sp>
        <p:nvSpPr>
          <p:cNvPr id="24" name="TextBox 23">
            <a:extLst>
              <a:ext uri="{FF2B5EF4-FFF2-40B4-BE49-F238E27FC236}">
                <a16:creationId xmlns:a16="http://schemas.microsoft.com/office/drawing/2014/main" id="{3B064765-0F42-432C-66F8-34FA09DF014A}"/>
              </a:ext>
            </a:extLst>
          </p:cNvPr>
          <p:cNvSpPr txBox="1"/>
          <p:nvPr/>
        </p:nvSpPr>
        <p:spPr>
          <a:xfrm>
            <a:off x="8359140" y="6159004"/>
            <a:ext cx="3356610" cy="646331"/>
          </a:xfrm>
          <a:prstGeom prst="rect">
            <a:avLst/>
          </a:prstGeom>
          <a:noFill/>
        </p:spPr>
        <p:txBody>
          <a:bodyPr wrap="square" rtlCol="0">
            <a:spAutoFit/>
          </a:bodyPr>
          <a:lstStyle/>
          <a:p>
            <a:r>
              <a:rPr lang="en-GB" b="1" i="1" dirty="0">
                <a:solidFill>
                  <a:srgbClr val="FF0000"/>
                </a:solidFill>
              </a:rPr>
              <a:t>Pinch point 2 – What kind of evidence is most appropriate?</a:t>
            </a:r>
          </a:p>
        </p:txBody>
      </p:sp>
      <p:sp>
        <p:nvSpPr>
          <p:cNvPr id="25" name="TextBox 24">
            <a:extLst>
              <a:ext uri="{FF2B5EF4-FFF2-40B4-BE49-F238E27FC236}">
                <a16:creationId xmlns:a16="http://schemas.microsoft.com/office/drawing/2014/main" id="{D29B9939-C74A-2AF1-52E8-0AA9F4D3D98A}"/>
              </a:ext>
            </a:extLst>
          </p:cNvPr>
          <p:cNvSpPr txBox="1"/>
          <p:nvPr/>
        </p:nvSpPr>
        <p:spPr>
          <a:xfrm>
            <a:off x="188595" y="4273947"/>
            <a:ext cx="2158365" cy="1200329"/>
          </a:xfrm>
          <a:prstGeom prst="rect">
            <a:avLst/>
          </a:prstGeom>
          <a:noFill/>
        </p:spPr>
        <p:txBody>
          <a:bodyPr wrap="square" rtlCol="0">
            <a:spAutoFit/>
          </a:bodyPr>
          <a:lstStyle/>
          <a:p>
            <a:r>
              <a:rPr lang="en-GB" b="1" i="1" dirty="0">
                <a:solidFill>
                  <a:srgbClr val="FF0000"/>
                </a:solidFill>
              </a:rPr>
              <a:t>Pinch point 3 – How to use evidence in your decision making?</a:t>
            </a:r>
          </a:p>
        </p:txBody>
      </p:sp>
      <p:cxnSp>
        <p:nvCxnSpPr>
          <p:cNvPr id="28" name="Straight Arrow Connector 27">
            <a:extLst>
              <a:ext uri="{FF2B5EF4-FFF2-40B4-BE49-F238E27FC236}">
                <a16:creationId xmlns:a16="http://schemas.microsoft.com/office/drawing/2014/main" id="{FF3630AD-D3AA-EBE0-C2FB-2500775B718A}"/>
              </a:ext>
            </a:extLst>
          </p:cNvPr>
          <p:cNvCxnSpPr>
            <a:cxnSpLocks/>
          </p:cNvCxnSpPr>
          <p:nvPr/>
        </p:nvCxnSpPr>
        <p:spPr>
          <a:xfrm flipH="1">
            <a:off x="8530590" y="2988131"/>
            <a:ext cx="1333500" cy="0"/>
          </a:xfrm>
          <a:prstGeom prst="straightConnector1">
            <a:avLst/>
          </a:prstGeom>
          <a:ln w="7620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A9BB885-A01B-62FB-6D81-543E819624EF}"/>
              </a:ext>
            </a:extLst>
          </p:cNvPr>
          <p:cNvSpPr txBox="1"/>
          <p:nvPr/>
        </p:nvSpPr>
        <p:spPr>
          <a:xfrm>
            <a:off x="9864090" y="2803465"/>
            <a:ext cx="1062992" cy="369332"/>
          </a:xfrm>
          <a:prstGeom prst="rect">
            <a:avLst/>
          </a:prstGeom>
          <a:noFill/>
          <a:ln>
            <a:solidFill>
              <a:schemeClr val="bg2">
                <a:lumMod val="50000"/>
              </a:schemeClr>
            </a:solidFill>
          </a:ln>
        </p:spPr>
        <p:txBody>
          <a:bodyPr wrap="square" rtlCol="0">
            <a:spAutoFit/>
          </a:bodyPr>
          <a:lstStyle/>
          <a:p>
            <a:r>
              <a:rPr lang="en-GB" b="1" i="1" dirty="0">
                <a:solidFill>
                  <a:schemeClr val="bg1">
                    <a:lumMod val="50000"/>
                  </a:schemeClr>
                </a:solidFill>
              </a:rPr>
              <a:t>Keystone</a:t>
            </a:r>
          </a:p>
        </p:txBody>
      </p:sp>
    </p:spTree>
    <p:extLst>
      <p:ext uri="{BB962C8B-B14F-4D97-AF65-F5344CB8AC3E}">
        <p14:creationId xmlns:p14="http://schemas.microsoft.com/office/powerpoint/2010/main" val="107113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D85D6-29D8-7387-ED1C-16E41AA4795A}"/>
              </a:ext>
            </a:extLst>
          </p:cNvPr>
          <p:cNvSpPr>
            <a:spLocks noGrp="1"/>
          </p:cNvSpPr>
          <p:nvPr>
            <p:ph type="title"/>
          </p:nvPr>
        </p:nvSpPr>
        <p:spPr/>
        <p:txBody>
          <a:bodyPr/>
          <a:lstStyle/>
          <a:p>
            <a:r>
              <a:rPr lang="en-US" b="1" i="0" dirty="0">
                <a:solidFill>
                  <a:srgbClr val="374151"/>
                </a:solidFill>
                <a:effectLst/>
                <a:latin typeface="Söhne"/>
              </a:rPr>
              <a:t>4. Evaluating Evidence: How to Assess Quality</a:t>
            </a:r>
            <a:endParaRPr lang="en-GB" dirty="0"/>
          </a:p>
        </p:txBody>
      </p:sp>
      <p:sp>
        <p:nvSpPr>
          <p:cNvPr id="5" name="Content Placeholder 4">
            <a:extLst>
              <a:ext uri="{FF2B5EF4-FFF2-40B4-BE49-F238E27FC236}">
                <a16:creationId xmlns:a16="http://schemas.microsoft.com/office/drawing/2014/main" id="{08E092EA-A95C-73B8-2C52-4FDD7095F098}"/>
              </a:ext>
            </a:extLst>
          </p:cNvPr>
          <p:cNvSpPr>
            <a:spLocks noGrp="1"/>
          </p:cNvSpPr>
          <p:nvPr>
            <p:ph idx="1"/>
          </p:nvPr>
        </p:nvSpPr>
        <p:spPr/>
        <p:txBody>
          <a:bodyPr/>
          <a:lstStyle/>
          <a:p>
            <a:pPr marL="0" indent="0">
              <a:buNone/>
            </a:pPr>
            <a:r>
              <a:rPr lang="en-GB" b="1" dirty="0"/>
              <a:t>How do we do it?</a:t>
            </a:r>
          </a:p>
          <a:p>
            <a:r>
              <a:rPr lang="en-GB" dirty="0"/>
              <a:t>Lots of tools (none of them 100 % reusable!)</a:t>
            </a:r>
          </a:p>
          <a:p>
            <a:r>
              <a:rPr lang="en-GB" dirty="0"/>
              <a:t>Checklists</a:t>
            </a:r>
          </a:p>
          <a:p>
            <a:r>
              <a:rPr lang="en-GB" dirty="0"/>
              <a:t>Questions about validity (“yes”, “no” or “unclear”)</a:t>
            </a:r>
          </a:p>
          <a:p>
            <a:r>
              <a:rPr lang="en-GB" dirty="0"/>
              <a:t>Have in mind what the “optimum” study would be</a:t>
            </a:r>
          </a:p>
          <a:p>
            <a:r>
              <a:rPr lang="en-GB" dirty="0"/>
              <a:t>What is the overall validity? “High” “Low” “Unclear”</a:t>
            </a:r>
          </a:p>
          <a:p>
            <a:endParaRPr lang="en-GB" dirty="0"/>
          </a:p>
          <a:p>
            <a:pPr lvl="1"/>
            <a:endParaRPr lang="en-GB" dirty="0"/>
          </a:p>
          <a:p>
            <a:pPr lvl="1"/>
            <a:endParaRPr lang="en-GB" dirty="0"/>
          </a:p>
        </p:txBody>
      </p:sp>
    </p:spTree>
    <p:extLst>
      <p:ext uri="{BB962C8B-B14F-4D97-AF65-F5344CB8AC3E}">
        <p14:creationId xmlns:p14="http://schemas.microsoft.com/office/powerpoint/2010/main" val="87755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D85D6-29D8-7387-ED1C-16E41AA4795A}"/>
              </a:ext>
            </a:extLst>
          </p:cNvPr>
          <p:cNvSpPr>
            <a:spLocks noGrp="1"/>
          </p:cNvSpPr>
          <p:nvPr>
            <p:ph type="title"/>
          </p:nvPr>
        </p:nvSpPr>
        <p:spPr/>
        <p:txBody>
          <a:bodyPr/>
          <a:lstStyle/>
          <a:p>
            <a:r>
              <a:rPr lang="en-US" b="1" i="0" dirty="0">
                <a:solidFill>
                  <a:srgbClr val="374151"/>
                </a:solidFill>
                <a:effectLst/>
                <a:latin typeface="Söhne"/>
              </a:rPr>
              <a:t>4. Evaluating Evidence: How to Assess Quality</a:t>
            </a:r>
            <a:endParaRPr lang="en-GB" dirty="0"/>
          </a:p>
        </p:txBody>
      </p:sp>
      <p:sp>
        <p:nvSpPr>
          <p:cNvPr id="5" name="Content Placeholder 4">
            <a:extLst>
              <a:ext uri="{FF2B5EF4-FFF2-40B4-BE49-F238E27FC236}">
                <a16:creationId xmlns:a16="http://schemas.microsoft.com/office/drawing/2014/main" id="{08E092EA-A95C-73B8-2C52-4FDD7095F098}"/>
              </a:ext>
            </a:extLst>
          </p:cNvPr>
          <p:cNvSpPr>
            <a:spLocks noGrp="1"/>
          </p:cNvSpPr>
          <p:nvPr>
            <p:ph idx="1"/>
          </p:nvPr>
        </p:nvSpPr>
        <p:spPr/>
        <p:txBody>
          <a:bodyPr/>
          <a:lstStyle/>
          <a:p>
            <a:pPr marL="0" indent="0">
              <a:buNone/>
            </a:pPr>
            <a:r>
              <a:rPr lang="en-GB" b="1" dirty="0"/>
              <a:t>What to do when we have done it?</a:t>
            </a:r>
          </a:p>
          <a:p>
            <a:r>
              <a:rPr lang="en-GB" dirty="0"/>
              <a:t>Exclude low quality studies</a:t>
            </a:r>
          </a:p>
          <a:p>
            <a:r>
              <a:rPr lang="en-GB" dirty="0"/>
              <a:t>Use CA to add context to the results</a:t>
            </a:r>
          </a:p>
          <a:p>
            <a:r>
              <a:rPr lang="en-GB" dirty="0"/>
              <a:t>Use sensitivity analysis (include/exclude low quality)</a:t>
            </a:r>
          </a:p>
          <a:p>
            <a:r>
              <a:rPr lang="en-GB" dirty="0"/>
              <a:t>Subgroup analysis</a:t>
            </a:r>
          </a:p>
          <a:p>
            <a:endParaRPr lang="en-GB" b="1" dirty="0"/>
          </a:p>
          <a:p>
            <a:endParaRPr lang="en-GB" dirty="0"/>
          </a:p>
          <a:p>
            <a:pPr lvl="1"/>
            <a:endParaRPr lang="en-GB" dirty="0"/>
          </a:p>
          <a:p>
            <a:pPr lvl="1"/>
            <a:endParaRPr lang="en-GB" dirty="0"/>
          </a:p>
        </p:txBody>
      </p:sp>
    </p:spTree>
    <p:extLst>
      <p:ext uri="{BB962C8B-B14F-4D97-AF65-F5344CB8AC3E}">
        <p14:creationId xmlns:p14="http://schemas.microsoft.com/office/powerpoint/2010/main" val="2238029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D85D6-29D8-7387-ED1C-16E41AA4795A}"/>
              </a:ext>
            </a:extLst>
          </p:cNvPr>
          <p:cNvSpPr>
            <a:spLocks noGrp="1"/>
          </p:cNvSpPr>
          <p:nvPr>
            <p:ph type="title"/>
          </p:nvPr>
        </p:nvSpPr>
        <p:spPr/>
        <p:txBody>
          <a:bodyPr/>
          <a:lstStyle/>
          <a:p>
            <a:r>
              <a:rPr lang="en-US" b="1" i="0" dirty="0">
                <a:solidFill>
                  <a:srgbClr val="374151"/>
                </a:solidFill>
                <a:effectLst/>
                <a:latin typeface="Söhne"/>
              </a:rPr>
              <a:t>4. Evaluating Evidence: How to Assess Quality</a:t>
            </a:r>
            <a:endParaRPr lang="en-GB" dirty="0"/>
          </a:p>
        </p:txBody>
      </p:sp>
      <p:sp>
        <p:nvSpPr>
          <p:cNvPr id="5" name="Content Placeholder 4">
            <a:extLst>
              <a:ext uri="{FF2B5EF4-FFF2-40B4-BE49-F238E27FC236}">
                <a16:creationId xmlns:a16="http://schemas.microsoft.com/office/drawing/2014/main" id="{08E092EA-A95C-73B8-2C52-4FDD7095F098}"/>
              </a:ext>
            </a:extLst>
          </p:cNvPr>
          <p:cNvSpPr>
            <a:spLocks noGrp="1"/>
          </p:cNvSpPr>
          <p:nvPr>
            <p:ph idx="1"/>
          </p:nvPr>
        </p:nvSpPr>
        <p:spPr/>
        <p:txBody>
          <a:bodyPr>
            <a:normAutofit fontScale="92500" lnSpcReduction="10000"/>
          </a:bodyPr>
          <a:lstStyle/>
          <a:p>
            <a:pPr marL="0" indent="0">
              <a:buNone/>
            </a:pPr>
            <a:r>
              <a:rPr lang="en-GB" b="1" dirty="0"/>
              <a:t>Things to consider</a:t>
            </a:r>
          </a:p>
          <a:p>
            <a:r>
              <a:rPr lang="en-GB" dirty="0"/>
              <a:t>Adapt existing tools</a:t>
            </a:r>
          </a:p>
          <a:p>
            <a:r>
              <a:rPr lang="en-GB" dirty="0"/>
              <a:t>Provide logical rational for the approach</a:t>
            </a:r>
          </a:p>
          <a:p>
            <a:r>
              <a:rPr lang="en-GB" dirty="0"/>
              <a:t>Use CA to inform the results </a:t>
            </a:r>
          </a:p>
          <a:p>
            <a:r>
              <a:rPr lang="en-GB" dirty="0"/>
              <a:t>Validity not quality</a:t>
            </a:r>
          </a:p>
          <a:p>
            <a:r>
              <a:rPr lang="en-GB" dirty="0"/>
              <a:t>Conduct of the science NOT reporting of the science (which is annoying but does not reflect the validity of a study – we just might not know!)</a:t>
            </a:r>
          </a:p>
          <a:p>
            <a:r>
              <a:rPr lang="en-GB" dirty="0"/>
              <a:t>Try to think about all possible threats to validity </a:t>
            </a:r>
          </a:p>
          <a:p>
            <a:r>
              <a:rPr lang="en-GB" dirty="0"/>
              <a:t>This is hard – do not just copy the previous review (as no doubt it can be improved)</a:t>
            </a:r>
          </a:p>
          <a:p>
            <a:endParaRPr lang="en-GB" b="1" dirty="0"/>
          </a:p>
          <a:p>
            <a:endParaRPr lang="en-GB" dirty="0"/>
          </a:p>
          <a:p>
            <a:pPr lvl="1"/>
            <a:endParaRPr lang="en-GB" dirty="0"/>
          </a:p>
          <a:p>
            <a:pPr lvl="1"/>
            <a:endParaRPr lang="en-GB" dirty="0"/>
          </a:p>
        </p:txBody>
      </p:sp>
    </p:spTree>
    <p:extLst>
      <p:ext uri="{BB962C8B-B14F-4D97-AF65-F5344CB8AC3E}">
        <p14:creationId xmlns:p14="http://schemas.microsoft.com/office/powerpoint/2010/main" val="2527252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5231-03BB-C997-F138-EE7649ED526A}"/>
              </a:ext>
            </a:extLst>
          </p:cNvPr>
          <p:cNvSpPr>
            <a:spLocks noGrp="1"/>
          </p:cNvSpPr>
          <p:nvPr>
            <p:ph type="title"/>
          </p:nvPr>
        </p:nvSpPr>
        <p:spPr/>
        <p:txBody>
          <a:bodyPr/>
          <a:lstStyle/>
          <a:p>
            <a:r>
              <a:rPr lang="en-US" b="1" i="0" dirty="0">
                <a:solidFill>
                  <a:srgbClr val="374151"/>
                </a:solidFill>
                <a:effectLst/>
                <a:latin typeface="Söhne"/>
              </a:rPr>
              <a:t>4. Evaluating Evidence: How to Assess Quality</a:t>
            </a:r>
            <a:endParaRPr lang="en-GB" dirty="0"/>
          </a:p>
        </p:txBody>
      </p:sp>
      <p:sp>
        <p:nvSpPr>
          <p:cNvPr id="3" name="Content Placeholder 2">
            <a:extLst>
              <a:ext uri="{FF2B5EF4-FFF2-40B4-BE49-F238E27FC236}">
                <a16:creationId xmlns:a16="http://schemas.microsoft.com/office/drawing/2014/main" id="{12D42492-77AC-6BAA-592B-1416900D988F}"/>
              </a:ext>
            </a:extLst>
          </p:cNvPr>
          <p:cNvSpPr>
            <a:spLocks noGrp="1"/>
          </p:cNvSpPr>
          <p:nvPr>
            <p:ph idx="1"/>
          </p:nvPr>
        </p:nvSpPr>
        <p:spPr/>
        <p:txBody>
          <a:bodyPr/>
          <a:lstStyle/>
          <a:p>
            <a:r>
              <a:rPr lang="en-GB" dirty="0"/>
              <a:t>Critical Appraisal of studies Exercise</a:t>
            </a:r>
          </a:p>
          <a:p>
            <a:endParaRPr lang="en-GB" dirty="0"/>
          </a:p>
        </p:txBody>
      </p:sp>
    </p:spTree>
    <p:extLst>
      <p:ext uri="{BB962C8B-B14F-4D97-AF65-F5344CB8AC3E}">
        <p14:creationId xmlns:p14="http://schemas.microsoft.com/office/powerpoint/2010/main" val="2361477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5231-03BB-C997-F138-EE7649ED526A}"/>
              </a:ext>
            </a:extLst>
          </p:cNvPr>
          <p:cNvSpPr>
            <a:spLocks noGrp="1"/>
          </p:cNvSpPr>
          <p:nvPr>
            <p:ph type="title"/>
          </p:nvPr>
        </p:nvSpPr>
        <p:spPr/>
        <p:txBody>
          <a:bodyPr/>
          <a:lstStyle/>
          <a:p>
            <a:r>
              <a:rPr lang="en-US" b="1" i="0" dirty="0">
                <a:solidFill>
                  <a:srgbClr val="374151"/>
                </a:solidFill>
                <a:effectLst/>
                <a:latin typeface="Söhne"/>
              </a:rPr>
              <a:t>4. Evaluating Evidence: How to Assess Quality</a:t>
            </a:r>
            <a:endParaRPr lang="en-GB" dirty="0"/>
          </a:p>
        </p:txBody>
      </p:sp>
      <p:sp>
        <p:nvSpPr>
          <p:cNvPr id="3" name="Content Placeholder 2">
            <a:extLst>
              <a:ext uri="{FF2B5EF4-FFF2-40B4-BE49-F238E27FC236}">
                <a16:creationId xmlns:a16="http://schemas.microsoft.com/office/drawing/2014/main" id="{12D42492-77AC-6BAA-592B-1416900D988F}"/>
              </a:ext>
            </a:extLst>
          </p:cNvPr>
          <p:cNvSpPr>
            <a:spLocks noGrp="1"/>
          </p:cNvSpPr>
          <p:nvPr>
            <p:ph idx="1"/>
          </p:nvPr>
        </p:nvSpPr>
        <p:spPr/>
        <p:txBody>
          <a:bodyPr/>
          <a:lstStyle/>
          <a:p>
            <a:r>
              <a:rPr lang="en-GB" dirty="0"/>
              <a:t>Critical Appraisal of systematic reviews</a:t>
            </a:r>
          </a:p>
          <a:p>
            <a:r>
              <a:rPr lang="en-GB" dirty="0"/>
              <a:t>Not all systematic reviews are Systematic Reviews</a:t>
            </a:r>
          </a:p>
          <a:p>
            <a:r>
              <a:rPr lang="en-GB" dirty="0"/>
              <a:t>You need to assess the quality of the review </a:t>
            </a:r>
          </a:p>
          <a:p>
            <a:pPr lvl="1"/>
            <a:r>
              <a:rPr lang="nb-NO" dirty="0">
                <a:hlinkClick r:id="rId2"/>
              </a:rPr>
              <a:t>CEEDER Database – </a:t>
            </a:r>
            <a:r>
              <a:rPr lang="nb-NO" dirty="0" err="1">
                <a:hlinkClick r:id="rId2"/>
              </a:rPr>
              <a:t>Environmental</a:t>
            </a:r>
            <a:r>
              <a:rPr lang="nb-NO" dirty="0">
                <a:hlinkClick r:id="rId2"/>
              </a:rPr>
              <a:t> </a:t>
            </a:r>
            <a:r>
              <a:rPr lang="nb-NO" dirty="0" err="1">
                <a:hlinkClick r:id="rId2"/>
              </a:rPr>
              <a:t>Evidence</a:t>
            </a:r>
            <a:endParaRPr lang="en-GB" dirty="0"/>
          </a:p>
          <a:p>
            <a:endParaRPr lang="en-GB" dirty="0"/>
          </a:p>
          <a:p>
            <a:pPr marL="0" indent="0">
              <a:buNone/>
            </a:pPr>
            <a:endParaRPr lang="en-GB" dirty="0"/>
          </a:p>
          <a:p>
            <a:r>
              <a:rPr lang="en-GB" dirty="0"/>
              <a:t>Critical Appraisal of reviews exercise</a:t>
            </a:r>
          </a:p>
          <a:p>
            <a:endParaRPr lang="en-GB" dirty="0"/>
          </a:p>
        </p:txBody>
      </p:sp>
    </p:spTree>
    <p:extLst>
      <p:ext uri="{BB962C8B-B14F-4D97-AF65-F5344CB8AC3E}">
        <p14:creationId xmlns:p14="http://schemas.microsoft.com/office/powerpoint/2010/main" val="33762921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4" name="Text Placeholder 3">
            <a:extLst>
              <a:ext uri="{FF2B5EF4-FFF2-40B4-BE49-F238E27FC236}">
                <a16:creationId xmlns:a16="http://schemas.microsoft.com/office/drawing/2014/main" id="{CC023CB9-2961-3D5A-85BB-A7DB0B5269D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57675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a:bodyPr>
          <a:lstStyle/>
          <a:p>
            <a:pPr marL="0" indent="0">
              <a:buNone/>
            </a:pPr>
            <a:r>
              <a:rPr lang="en-US" i="1" dirty="0"/>
              <a:t>Giving decision-makers a pooled effect size or a biased assessment of the evidence should not be tolerated (looking at you Editors and Reviewers of Journals etc.)</a:t>
            </a:r>
          </a:p>
          <a:p>
            <a:r>
              <a:rPr lang="en-US" dirty="0"/>
              <a:t>What are typical synthesis textual outputs (which are useful)?</a:t>
            </a:r>
          </a:p>
          <a:p>
            <a:r>
              <a:rPr lang="en-US" dirty="0"/>
              <a:t>What are typical synthesis visual outputs? </a:t>
            </a:r>
          </a:p>
          <a:p>
            <a:r>
              <a:rPr lang="en-US" dirty="0"/>
              <a:t>Where can we do much better?</a:t>
            </a:r>
          </a:p>
          <a:p>
            <a:r>
              <a:rPr lang="en-US" dirty="0"/>
              <a:t>How can we help in the decision-process itself (with quantitative evidence)?</a:t>
            </a:r>
          </a:p>
          <a:p>
            <a:pPr marL="0" indent="0">
              <a:buNone/>
            </a:pPr>
            <a:r>
              <a:rPr lang="en-US" dirty="0"/>
              <a:t> </a:t>
            </a:r>
            <a:endParaRPr lang="en-GB" dirty="0"/>
          </a:p>
        </p:txBody>
      </p:sp>
    </p:spTree>
    <p:extLst>
      <p:ext uri="{BB962C8B-B14F-4D97-AF65-F5344CB8AC3E}">
        <p14:creationId xmlns:p14="http://schemas.microsoft.com/office/powerpoint/2010/main" val="2472606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lnSpcReduction="10000"/>
          </a:bodyPr>
          <a:lstStyle/>
          <a:p>
            <a:pPr marL="0" indent="0">
              <a:buNone/>
            </a:pPr>
            <a:r>
              <a:rPr lang="en-GB" b="1" dirty="0"/>
              <a:t>Typical Evidence Synthesis outputs</a:t>
            </a:r>
          </a:p>
          <a:p>
            <a:r>
              <a:rPr lang="en-GB" dirty="0"/>
              <a:t>Narrative synthesis</a:t>
            </a:r>
          </a:p>
          <a:p>
            <a:r>
              <a:rPr lang="en-GB" dirty="0"/>
              <a:t>Quantitative synthesis</a:t>
            </a:r>
          </a:p>
          <a:p>
            <a:r>
              <a:rPr lang="en-GB" dirty="0"/>
              <a:t>Qualitative synthesis</a:t>
            </a:r>
          </a:p>
          <a:p>
            <a:endParaRPr lang="en-GB" dirty="0"/>
          </a:p>
          <a:p>
            <a:r>
              <a:rPr lang="en-GB" dirty="0"/>
              <a:t>Transparent</a:t>
            </a:r>
          </a:p>
          <a:p>
            <a:r>
              <a:rPr lang="en-GB" dirty="0"/>
              <a:t>Minimise bias</a:t>
            </a:r>
          </a:p>
          <a:p>
            <a:r>
              <a:rPr lang="en-GB" dirty="0"/>
              <a:t>Avoid vote-counting</a:t>
            </a:r>
          </a:p>
          <a:p>
            <a:r>
              <a:rPr lang="en-GB" dirty="0"/>
              <a:t>Account for varying reliability of the evidence</a:t>
            </a:r>
          </a:p>
          <a:p>
            <a:endParaRPr lang="en-GB" dirty="0"/>
          </a:p>
          <a:p>
            <a:endParaRPr lang="en-GB" dirty="0"/>
          </a:p>
        </p:txBody>
      </p:sp>
      <p:pic>
        <p:nvPicPr>
          <p:cNvPr id="4" name="Picture 3">
            <a:extLst>
              <a:ext uri="{FF2B5EF4-FFF2-40B4-BE49-F238E27FC236}">
                <a16:creationId xmlns:a16="http://schemas.microsoft.com/office/drawing/2014/main" id="{5E4E6635-152F-1E2C-5543-8B5CC0552F6E}"/>
              </a:ext>
            </a:extLst>
          </p:cNvPr>
          <p:cNvPicPr>
            <a:picLocks noChangeAspect="1"/>
          </p:cNvPicPr>
          <p:nvPr/>
        </p:nvPicPr>
        <p:blipFill rotWithShape="1">
          <a:blip r:embed="rId2"/>
          <a:srcRect l="38719" t="29667" r="43375" b="38833"/>
          <a:stretch/>
        </p:blipFill>
        <p:spPr>
          <a:xfrm>
            <a:off x="7536322" y="1369287"/>
            <a:ext cx="4163016" cy="4119425"/>
          </a:xfrm>
          <a:prstGeom prst="rect">
            <a:avLst/>
          </a:prstGeom>
        </p:spPr>
      </p:pic>
    </p:spTree>
    <p:extLst>
      <p:ext uri="{BB962C8B-B14F-4D97-AF65-F5344CB8AC3E}">
        <p14:creationId xmlns:p14="http://schemas.microsoft.com/office/powerpoint/2010/main" val="36091274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lnSpcReduction="10000"/>
          </a:bodyPr>
          <a:lstStyle/>
          <a:p>
            <a:pPr marL="0" indent="0">
              <a:buNone/>
            </a:pPr>
            <a:r>
              <a:rPr lang="en-GB" b="1" dirty="0"/>
              <a:t>Typical Evidence Synthesis outputs</a:t>
            </a:r>
          </a:p>
          <a:p>
            <a:pPr marL="0" indent="0">
              <a:buNone/>
            </a:pPr>
            <a:r>
              <a:rPr lang="en-GB" dirty="0"/>
              <a:t>Two modes of synthesis</a:t>
            </a:r>
          </a:p>
          <a:p>
            <a:r>
              <a:rPr lang="en-GB" dirty="0"/>
              <a:t>Aggregative</a:t>
            </a:r>
          </a:p>
          <a:p>
            <a:pPr lvl="1"/>
            <a:r>
              <a:rPr lang="en-GB" dirty="0"/>
              <a:t>Collating information</a:t>
            </a:r>
          </a:p>
          <a:p>
            <a:pPr lvl="1"/>
            <a:r>
              <a:rPr lang="en-GB" dirty="0"/>
              <a:t>Summary effect estimate</a:t>
            </a:r>
          </a:p>
          <a:p>
            <a:pPr lvl="1"/>
            <a:r>
              <a:rPr lang="en-GB" dirty="0"/>
              <a:t>What? How much?</a:t>
            </a:r>
          </a:p>
          <a:p>
            <a:r>
              <a:rPr lang="en-GB" dirty="0"/>
              <a:t>Configurative</a:t>
            </a:r>
          </a:p>
          <a:p>
            <a:pPr lvl="1"/>
            <a:r>
              <a:rPr lang="en-GB" dirty="0"/>
              <a:t>Interpretive</a:t>
            </a:r>
          </a:p>
          <a:p>
            <a:pPr lvl="1"/>
            <a:r>
              <a:rPr lang="en-GB" dirty="0"/>
              <a:t>Conceptual frameworks</a:t>
            </a:r>
          </a:p>
          <a:p>
            <a:pPr lvl="1"/>
            <a:r>
              <a:rPr lang="en-GB" dirty="0"/>
              <a:t>Model-building</a:t>
            </a:r>
          </a:p>
          <a:p>
            <a:pPr lvl="1"/>
            <a:r>
              <a:rPr lang="en-GB" dirty="0"/>
              <a:t>How? Why?</a:t>
            </a:r>
          </a:p>
          <a:p>
            <a:endParaRPr lang="en-GB" dirty="0"/>
          </a:p>
          <a:p>
            <a:endParaRPr lang="en-GB" dirty="0"/>
          </a:p>
        </p:txBody>
      </p:sp>
    </p:spTree>
    <p:extLst>
      <p:ext uri="{BB962C8B-B14F-4D97-AF65-F5344CB8AC3E}">
        <p14:creationId xmlns:p14="http://schemas.microsoft.com/office/powerpoint/2010/main" val="1537263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a:bodyPr>
          <a:lstStyle/>
          <a:p>
            <a:pPr marL="0" indent="0">
              <a:buNone/>
            </a:pPr>
            <a:r>
              <a:rPr lang="en-GB" b="1" dirty="0"/>
              <a:t>Typical Evidence Synthesis outputs</a:t>
            </a:r>
          </a:p>
          <a:p>
            <a:pPr marL="0" indent="0">
              <a:buNone/>
            </a:pPr>
            <a:r>
              <a:rPr lang="en-GB" i="1" dirty="0"/>
              <a:t>Narrative synthesis</a:t>
            </a:r>
          </a:p>
          <a:p>
            <a:r>
              <a:rPr lang="en-GB" dirty="0"/>
              <a:t>Text summary of findings</a:t>
            </a:r>
          </a:p>
          <a:p>
            <a:r>
              <a:rPr lang="en-GB" dirty="0"/>
              <a:t>Must go beyond description of individual studies</a:t>
            </a:r>
          </a:p>
          <a:p>
            <a:r>
              <a:rPr lang="en-GB" dirty="0"/>
              <a:t>What does the body of evidence say?</a:t>
            </a:r>
          </a:p>
          <a:p>
            <a:r>
              <a:rPr lang="en-GB" dirty="0"/>
              <a:t>How robust are the findings?</a:t>
            </a:r>
          </a:p>
          <a:p>
            <a:endParaRPr lang="en-GB" dirty="0"/>
          </a:p>
        </p:txBody>
      </p:sp>
    </p:spTree>
    <p:extLst>
      <p:ext uri="{BB962C8B-B14F-4D97-AF65-F5344CB8AC3E}">
        <p14:creationId xmlns:p14="http://schemas.microsoft.com/office/powerpoint/2010/main" val="2169461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9DB141D-8540-C492-B624-B032F312CAD8}"/>
              </a:ext>
            </a:extLst>
          </p:cNvPr>
          <p:cNvSpPr>
            <a:spLocks noGrp="1"/>
          </p:cNvSpPr>
          <p:nvPr>
            <p:ph type="title"/>
          </p:nvPr>
        </p:nvSpPr>
        <p:spPr/>
        <p:txBody>
          <a:bodyPr/>
          <a:lstStyle/>
          <a:p>
            <a:r>
              <a:rPr lang="en-GB" altLang="en-US"/>
              <a:t>What does our evidence look like?</a:t>
            </a:r>
          </a:p>
        </p:txBody>
      </p:sp>
      <p:sp>
        <p:nvSpPr>
          <p:cNvPr id="18435" name="Content Placeholder 2">
            <a:extLst>
              <a:ext uri="{FF2B5EF4-FFF2-40B4-BE49-F238E27FC236}">
                <a16:creationId xmlns:a16="http://schemas.microsoft.com/office/drawing/2014/main" id="{DF778510-E6D8-93D3-30CF-4CC2F4691301}"/>
              </a:ext>
            </a:extLst>
          </p:cNvPr>
          <p:cNvSpPr>
            <a:spLocks noGrp="1"/>
          </p:cNvSpPr>
          <p:nvPr>
            <p:ph idx="1"/>
          </p:nvPr>
        </p:nvSpPr>
        <p:spPr>
          <a:xfrm>
            <a:off x="1731819" y="1596794"/>
            <a:ext cx="8728364" cy="4891166"/>
          </a:xfrm>
        </p:spPr>
        <p:txBody>
          <a:bodyPr/>
          <a:lstStyle/>
          <a:p>
            <a:r>
              <a:rPr lang="en-GB" altLang="en-US"/>
              <a:t>The </a:t>
            </a:r>
            <a:r>
              <a:rPr lang="en-GB" altLang="en-US" b="1"/>
              <a:t>replication crisis</a:t>
            </a:r>
            <a:r>
              <a:rPr lang="en-GB" altLang="en-US"/>
              <a:t> </a:t>
            </a:r>
          </a:p>
        </p:txBody>
      </p:sp>
      <p:sp>
        <p:nvSpPr>
          <p:cNvPr id="18436" name="TextBox 3">
            <a:extLst>
              <a:ext uri="{FF2B5EF4-FFF2-40B4-BE49-F238E27FC236}">
                <a16:creationId xmlns:a16="http://schemas.microsoft.com/office/drawing/2014/main" id="{29DD80B6-0C66-0FB0-BC3C-B3FB3D62A0A8}"/>
              </a:ext>
            </a:extLst>
          </p:cNvPr>
          <p:cNvSpPr txBox="1">
            <a:spLocks noChangeArrowheads="1"/>
          </p:cNvSpPr>
          <p:nvPr/>
        </p:nvSpPr>
        <p:spPr bwMode="auto">
          <a:xfrm>
            <a:off x="1393454" y="6189911"/>
            <a:ext cx="7939326" cy="34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100" b="1">
                <a:solidFill>
                  <a:schemeClr val="tx1"/>
                </a:solidFill>
                <a:latin typeface="Arial Narrow" panose="020B0606020202030204" pitchFamily="34" charset="0"/>
                <a:ea typeface="MS PGothic" panose="020B0600070205080204" pitchFamily="34" charset="-128"/>
              </a:defRPr>
            </a:lvl1pPr>
            <a:lvl2pPr marL="742950" indent="-285750">
              <a:defRPr sz="2100" b="1">
                <a:solidFill>
                  <a:schemeClr val="tx1"/>
                </a:solidFill>
                <a:latin typeface="Arial Narrow" panose="020B0606020202030204" pitchFamily="34" charset="0"/>
                <a:ea typeface="MS PGothic" panose="020B0600070205080204" pitchFamily="34" charset="-128"/>
              </a:defRPr>
            </a:lvl2pPr>
            <a:lvl3pPr marL="1143000" indent="-228600">
              <a:defRPr sz="2100" b="1">
                <a:solidFill>
                  <a:schemeClr val="tx1"/>
                </a:solidFill>
                <a:latin typeface="Arial Narrow" panose="020B0606020202030204" pitchFamily="34" charset="0"/>
                <a:ea typeface="MS PGothic" panose="020B0600070205080204" pitchFamily="34" charset="-128"/>
              </a:defRPr>
            </a:lvl3pPr>
            <a:lvl4pPr marL="1600200" indent="-228600">
              <a:defRPr sz="2100" b="1">
                <a:solidFill>
                  <a:schemeClr val="tx1"/>
                </a:solidFill>
                <a:latin typeface="Arial Narrow" panose="020B0606020202030204" pitchFamily="34" charset="0"/>
                <a:ea typeface="MS PGothic" panose="020B0600070205080204" pitchFamily="34" charset="-128"/>
              </a:defRPr>
            </a:lvl4pPr>
            <a:lvl5pPr marL="2057400" indent="-228600">
              <a:defRPr sz="2100" b="1">
                <a:solidFill>
                  <a:schemeClr val="tx1"/>
                </a:solidFill>
                <a:latin typeface="Arial Narrow" panose="020B0606020202030204" pitchFamily="34" charset="0"/>
                <a:ea typeface="MS PGothic" panose="020B0600070205080204" pitchFamily="34" charset="-128"/>
              </a:defRPr>
            </a:lvl5pPr>
            <a:lvl6pPr marL="25146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6pPr>
            <a:lvl7pPr marL="29718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7pPr>
            <a:lvl8pPr marL="34290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8pPr>
            <a:lvl9pPr marL="3886200" indent="-228600" eaLnBrk="0" fontAlgn="base" hangingPunct="0">
              <a:spcBef>
                <a:spcPct val="0"/>
              </a:spcBef>
              <a:spcAft>
                <a:spcPct val="0"/>
              </a:spcAft>
              <a:defRPr sz="2100" b="1">
                <a:solidFill>
                  <a:schemeClr val="tx1"/>
                </a:solidFill>
                <a:latin typeface="Arial Narrow" panose="020B0606020202030204" pitchFamily="34" charset="0"/>
                <a:ea typeface="MS PGothic" panose="020B0600070205080204" pitchFamily="34" charset="-128"/>
              </a:defRPr>
            </a:lvl9pPr>
          </a:lstStyle>
          <a:p>
            <a:r>
              <a:rPr lang="en-GB" altLang="en-US" sz="1633"/>
              <a:t>Schooler, J. W. (2014). "Metascience could rescue the 'replication crisis'". </a:t>
            </a:r>
            <a:r>
              <a:rPr lang="en-GB" altLang="en-US" sz="1633" i="1"/>
              <a:t>Nature</a:t>
            </a:r>
            <a:r>
              <a:rPr lang="en-GB" altLang="en-US" sz="1633"/>
              <a:t>. 515 (7525): 9.</a:t>
            </a:r>
          </a:p>
        </p:txBody>
      </p:sp>
      <p:pic>
        <p:nvPicPr>
          <p:cNvPr id="18437" name="Picture 5">
            <a:extLst>
              <a:ext uri="{FF2B5EF4-FFF2-40B4-BE49-F238E27FC236}">
                <a16:creationId xmlns:a16="http://schemas.microsoft.com/office/drawing/2014/main" id="{6CEF00D9-8A97-6749-BAA7-1611A1527E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2217" y="2141056"/>
            <a:ext cx="5701801" cy="380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478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a:bodyPr>
          <a:lstStyle/>
          <a:p>
            <a:pPr marL="0" indent="0">
              <a:buNone/>
            </a:pPr>
            <a:r>
              <a:rPr lang="en-GB" b="1" dirty="0"/>
              <a:t>Typical Evidence Synthesis outputs</a:t>
            </a:r>
          </a:p>
          <a:p>
            <a:pPr marL="0" indent="0">
              <a:buNone/>
            </a:pPr>
            <a:r>
              <a:rPr lang="en-GB" i="1" dirty="0"/>
              <a:t>Narrative synthesis – What is it?</a:t>
            </a:r>
          </a:p>
          <a:p>
            <a:r>
              <a:rPr lang="en-GB" dirty="0"/>
              <a:t>Results and descriptions of studies</a:t>
            </a:r>
          </a:p>
          <a:p>
            <a:r>
              <a:rPr lang="en-GB" dirty="0"/>
              <a:t>Effect size for each comparison and outcome of interest</a:t>
            </a:r>
          </a:p>
          <a:p>
            <a:r>
              <a:rPr lang="en-GB" dirty="0"/>
              <a:t>Description of context</a:t>
            </a:r>
          </a:p>
          <a:p>
            <a:pPr lvl="1"/>
            <a:r>
              <a:rPr lang="en-GB" dirty="0"/>
              <a:t>Study design/Methods</a:t>
            </a:r>
          </a:p>
          <a:p>
            <a:pPr lvl="1"/>
            <a:r>
              <a:rPr lang="en-GB" dirty="0"/>
              <a:t>Intervention/Exposure</a:t>
            </a:r>
          </a:p>
          <a:p>
            <a:pPr lvl="1"/>
            <a:r>
              <a:rPr lang="en-GB" dirty="0"/>
              <a:t>Population/Setting</a:t>
            </a:r>
          </a:p>
          <a:p>
            <a:r>
              <a:rPr lang="en-GB" dirty="0"/>
              <a:t>Summary of methodological robustness</a:t>
            </a:r>
          </a:p>
        </p:txBody>
      </p:sp>
    </p:spTree>
    <p:extLst>
      <p:ext uri="{BB962C8B-B14F-4D97-AF65-F5344CB8AC3E}">
        <p14:creationId xmlns:p14="http://schemas.microsoft.com/office/powerpoint/2010/main" val="722712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fontScale="85000" lnSpcReduction="20000"/>
          </a:bodyPr>
          <a:lstStyle/>
          <a:p>
            <a:pPr marL="0" indent="0">
              <a:buNone/>
            </a:pPr>
            <a:r>
              <a:rPr lang="en-GB" b="1" dirty="0"/>
              <a:t>Typical Evidence Synthesis outputs</a:t>
            </a:r>
          </a:p>
          <a:p>
            <a:pPr marL="0" indent="0">
              <a:buNone/>
            </a:pPr>
            <a:r>
              <a:rPr lang="en-GB" i="1" dirty="0"/>
              <a:t>Narrative synthesis – How to do it?</a:t>
            </a:r>
          </a:p>
          <a:p>
            <a:r>
              <a:rPr lang="en-GB" dirty="0"/>
              <a:t>Separate tables/figures for main categories [Visualisations]</a:t>
            </a:r>
          </a:p>
          <a:p>
            <a:pPr lvl="1"/>
            <a:r>
              <a:rPr lang="en-GB" dirty="0"/>
              <a:t>Intervention</a:t>
            </a:r>
          </a:p>
          <a:p>
            <a:pPr lvl="1"/>
            <a:r>
              <a:rPr lang="en-GB" dirty="0"/>
              <a:t>Outcome</a:t>
            </a:r>
          </a:p>
          <a:p>
            <a:pPr lvl="1"/>
            <a:r>
              <a:rPr lang="en-GB" dirty="0"/>
              <a:t>Species</a:t>
            </a:r>
          </a:p>
          <a:p>
            <a:r>
              <a:rPr lang="en-GB" dirty="0"/>
              <a:t>Group studies</a:t>
            </a:r>
          </a:p>
          <a:p>
            <a:pPr lvl="1"/>
            <a:r>
              <a:rPr lang="en-GB" dirty="0"/>
              <a:t>Study design</a:t>
            </a:r>
          </a:p>
          <a:p>
            <a:pPr lvl="1"/>
            <a:r>
              <a:rPr lang="en-GB" dirty="0"/>
              <a:t>Susceptibility to bias</a:t>
            </a:r>
          </a:p>
          <a:p>
            <a:pPr lvl="1"/>
            <a:r>
              <a:rPr lang="en-GB" dirty="0"/>
              <a:t>Length of investigation</a:t>
            </a:r>
          </a:p>
          <a:p>
            <a:pPr lvl="1"/>
            <a:r>
              <a:rPr lang="en-GB" dirty="0"/>
              <a:t>Seasons</a:t>
            </a:r>
          </a:p>
          <a:p>
            <a:r>
              <a:rPr lang="en-GB" dirty="0"/>
              <a:t>Develop groups before data extraction</a:t>
            </a:r>
          </a:p>
          <a:p>
            <a:pPr lvl="1"/>
            <a:r>
              <a:rPr lang="en-GB" dirty="0"/>
              <a:t>Meaningful boundaries</a:t>
            </a:r>
          </a:p>
        </p:txBody>
      </p:sp>
    </p:spTree>
    <p:extLst>
      <p:ext uri="{BB962C8B-B14F-4D97-AF65-F5344CB8AC3E}">
        <p14:creationId xmlns:p14="http://schemas.microsoft.com/office/powerpoint/2010/main" val="12560618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fontScale="92500" lnSpcReduction="20000"/>
          </a:bodyPr>
          <a:lstStyle/>
          <a:p>
            <a:pPr marL="0" indent="0">
              <a:buNone/>
            </a:pPr>
            <a:r>
              <a:rPr lang="en-GB" b="1" dirty="0"/>
              <a:t>Typical Evidence Synthesis outputs</a:t>
            </a:r>
          </a:p>
          <a:p>
            <a:pPr marL="0" indent="0">
              <a:buNone/>
            </a:pPr>
            <a:r>
              <a:rPr lang="en-GB" i="1" dirty="0"/>
              <a:t>Narrative synthesis – How to do it?</a:t>
            </a:r>
          </a:p>
          <a:p>
            <a:r>
              <a:rPr lang="en-GB" dirty="0"/>
              <a:t>Use the tables/groupings to identify</a:t>
            </a:r>
          </a:p>
          <a:p>
            <a:pPr lvl="1"/>
            <a:r>
              <a:rPr lang="en-GB" dirty="0"/>
              <a:t>Themes and trends</a:t>
            </a:r>
          </a:p>
          <a:p>
            <a:pPr lvl="1"/>
            <a:r>
              <a:rPr lang="en-GB" dirty="0"/>
              <a:t>Consistency of effect</a:t>
            </a:r>
          </a:p>
          <a:p>
            <a:pPr lvl="1"/>
            <a:r>
              <a:rPr lang="en-GB" dirty="0"/>
              <a:t>Study clusters</a:t>
            </a:r>
          </a:p>
          <a:p>
            <a:pPr lvl="1"/>
            <a:r>
              <a:rPr lang="en-GB" dirty="0"/>
              <a:t>Patterns of factors</a:t>
            </a:r>
          </a:p>
          <a:p>
            <a:r>
              <a:rPr lang="en-GB" dirty="0"/>
              <a:t>Need to take into account direction and magnitude of effect</a:t>
            </a:r>
          </a:p>
          <a:p>
            <a:r>
              <a:rPr lang="en-GB" dirty="0"/>
              <a:t>Avoid vote counting</a:t>
            </a:r>
          </a:p>
          <a:p>
            <a:r>
              <a:rPr lang="en-GB" dirty="0"/>
              <a:t>Consistency of findings across studies (if not why not)</a:t>
            </a:r>
          </a:p>
          <a:p>
            <a:r>
              <a:rPr lang="en-GB" dirty="0"/>
              <a:t>Give more weight to the better quality studies</a:t>
            </a:r>
          </a:p>
        </p:txBody>
      </p:sp>
    </p:spTree>
    <p:extLst>
      <p:ext uri="{BB962C8B-B14F-4D97-AF65-F5344CB8AC3E}">
        <p14:creationId xmlns:p14="http://schemas.microsoft.com/office/powerpoint/2010/main" val="28448346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a:bodyPr>
          <a:lstStyle/>
          <a:p>
            <a:pPr marL="0" indent="0">
              <a:buNone/>
            </a:pPr>
            <a:r>
              <a:rPr lang="en-GB" b="1" dirty="0"/>
              <a:t>Vote counting</a:t>
            </a:r>
          </a:p>
          <a:p>
            <a:pPr marL="0" indent="0">
              <a:buNone/>
            </a:pPr>
            <a:endParaRPr lang="en-GB" b="1" dirty="0"/>
          </a:p>
        </p:txBody>
      </p:sp>
      <p:pic>
        <p:nvPicPr>
          <p:cNvPr id="5" name="Picture 4">
            <a:extLst>
              <a:ext uri="{FF2B5EF4-FFF2-40B4-BE49-F238E27FC236}">
                <a16:creationId xmlns:a16="http://schemas.microsoft.com/office/drawing/2014/main" id="{796D16BA-A366-67DB-4DD5-CA9C8166DF21}"/>
              </a:ext>
            </a:extLst>
          </p:cNvPr>
          <p:cNvPicPr>
            <a:picLocks noChangeAspect="1"/>
          </p:cNvPicPr>
          <p:nvPr/>
        </p:nvPicPr>
        <p:blipFill rotWithShape="1">
          <a:blip r:embed="rId2"/>
          <a:srcRect l="23999" t="30500" r="25375" b="11167"/>
          <a:stretch/>
        </p:blipFill>
        <p:spPr>
          <a:xfrm>
            <a:off x="3326129" y="862012"/>
            <a:ext cx="8687617" cy="5630863"/>
          </a:xfrm>
          <a:prstGeom prst="rect">
            <a:avLst/>
          </a:prstGeom>
        </p:spPr>
      </p:pic>
    </p:spTree>
    <p:extLst>
      <p:ext uri="{BB962C8B-B14F-4D97-AF65-F5344CB8AC3E}">
        <p14:creationId xmlns:p14="http://schemas.microsoft.com/office/powerpoint/2010/main" val="2623233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p:txBody>
          <a:bodyPr>
            <a:normAutofit/>
          </a:bodyPr>
          <a:lstStyle/>
          <a:p>
            <a:pPr marL="0" indent="0">
              <a:buNone/>
            </a:pPr>
            <a:r>
              <a:rPr lang="en-GB" b="1" dirty="0"/>
              <a:t>Vote counting</a:t>
            </a:r>
          </a:p>
          <a:p>
            <a:pPr marL="0" indent="0">
              <a:buNone/>
            </a:pPr>
            <a:endParaRPr lang="en-GB" b="1" dirty="0"/>
          </a:p>
        </p:txBody>
      </p:sp>
      <p:pic>
        <p:nvPicPr>
          <p:cNvPr id="6" name="Picture 5">
            <a:extLst>
              <a:ext uri="{FF2B5EF4-FFF2-40B4-BE49-F238E27FC236}">
                <a16:creationId xmlns:a16="http://schemas.microsoft.com/office/drawing/2014/main" id="{BCCA0767-18BA-45AB-3950-02B81A60B88F}"/>
              </a:ext>
            </a:extLst>
          </p:cNvPr>
          <p:cNvPicPr>
            <a:picLocks noChangeAspect="1"/>
          </p:cNvPicPr>
          <p:nvPr/>
        </p:nvPicPr>
        <p:blipFill rotWithShape="1">
          <a:blip r:embed="rId2"/>
          <a:srcRect l="23531" t="26621" r="25094" b="15500"/>
          <a:stretch/>
        </p:blipFill>
        <p:spPr>
          <a:xfrm>
            <a:off x="3291840" y="1027906"/>
            <a:ext cx="8736330" cy="5536376"/>
          </a:xfrm>
          <a:prstGeom prst="rect">
            <a:avLst/>
          </a:prstGeom>
        </p:spPr>
      </p:pic>
    </p:spTree>
    <p:extLst>
      <p:ext uri="{BB962C8B-B14F-4D97-AF65-F5344CB8AC3E}">
        <p14:creationId xmlns:p14="http://schemas.microsoft.com/office/powerpoint/2010/main" val="4103336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4236720" cy="4351338"/>
          </a:xfrm>
        </p:spPr>
        <p:txBody>
          <a:bodyPr>
            <a:normAutofit/>
          </a:bodyPr>
          <a:lstStyle/>
          <a:p>
            <a:pPr marL="0" indent="0">
              <a:buNone/>
            </a:pPr>
            <a:r>
              <a:rPr lang="en-GB" b="1" dirty="0"/>
              <a:t>Key data viz</a:t>
            </a:r>
            <a:endParaRPr lang="en-GB" dirty="0"/>
          </a:p>
          <a:p>
            <a:r>
              <a:rPr lang="en-GB" dirty="0"/>
              <a:t>Report the synthesis</a:t>
            </a:r>
          </a:p>
          <a:p>
            <a:pPr marL="0" indent="0">
              <a:buNone/>
            </a:pPr>
            <a:endParaRPr lang="en-GB" b="1" dirty="0"/>
          </a:p>
          <a:p>
            <a:pPr marL="0" indent="0">
              <a:buNone/>
            </a:pPr>
            <a:endParaRPr lang="en-GB" b="1" dirty="0"/>
          </a:p>
        </p:txBody>
      </p:sp>
      <p:pic>
        <p:nvPicPr>
          <p:cNvPr id="5" name="Picture 4">
            <a:extLst>
              <a:ext uri="{FF2B5EF4-FFF2-40B4-BE49-F238E27FC236}">
                <a16:creationId xmlns:a16="http://schemas.microsoft.com/office/drawing/2014/main" id="{40E7AC67-76D9-177A-27CC-8A37BE932FEB}"/>
              </a:ext>
            </a:extLst>
          </p:cNvPr>
          <p:cNvPicPr>
            <a:picLocks noChangeAspect="1"/>
          </p:cNvPicPr>
          <p:nvPr/>
        </p:nvPicPr>
        <p:blipFill>
          <a:blip r:embed="rId2"/>
          <a:stretch>
            <a:fillRect/>
          </a:stretch>
        </p:blipFill>
        <p:spPr>
          <a:xfrm>
            <a:off x="3879414" y="891540"/>
            <a:ext cx="7630595" cy="5779770"/>
          </a:xfrm>
          <a:prstGeom prst="rect">
            <a:avLst/>
          </a:prstGeom>
        </p:spPr>
      </p:pic>
      <p:sp>
        <p:nvSpPr>
          <p:cNvPr id="7" name="TextBox 6">
            <a:extLst>
              <a:ext uri="{FF2B5EF4-FFF2-40B4-BE49-F238E27FC236}">
                <a16:creationId xmlns:a16="http://schemas.microsoft.com/office/drawing/2014/main" id="{B9D404B5-3F01-C472-C30C-D661F6D99077}"/>
              </a:ext>
            </a:extLst>
          </p:cNvPr>
          <p:cNvSpPr txBox="1"/>
          <p:nvPr/>
        </p:nvSpPr>
        <p:spPr>
          <a:xfrm>
            <a:off x="10104120" y="5661878"/>
            <a:ext cx="1988820" cy="830997"/>
          </a:xfrm>
          <a:prstGeom prst="rect">
            <a:avLst/>
          </a:prstGeom>
          <a:noFill/>
        </p:spPr>
        <p:txBody>
          <a:bodyPr wrap="square" rtlCol="0">
            <a:spAutoFit/>
          </a:bodyPr>
          <a:lstStyle/>
          <a:p>
            <a:r>
              <a:rPr lang="en-US" sz="1200" dirty="0"/>
              <a:t>Kiran A, et al. Heart 2017;103:19–23. doi:10.1136/heartjnl-2016-309685</a:t>
            </a:r>
            <a:endParaRPr lang="en-GB" sz="1200" dirty="0"/>
          </a:p>
        </p:txBody>
      </p:sp>
    </p:spTree>
    <p:extLst>
      <p:ext uri="{BB962C8B-B14F-4D97-AF65-F5344CB8AC3E}">
        <p14:creationId xmlns:p14="http://schemas.microsoft.com/office/powerpoint/2010/main" val="523884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4236720" cy="4351338"/>
          </a:xfrm>
        </p:spPr>
        <p:txBody>
          <a:bodyPr>
            <a:normAutofit/>
          </a:bodyPr>
          <a:lstStyle/>
          <a:p>
            <a:pPr marL="0" indent="0">
              <a:buNone/>
            </a:pPr>
            <a:r>
              <a:rPr lang="en-GB" b="1" dirty="0"/>
              <a:t>Key data viz</a:t>
            </a:r>
            <a:endParaRPr lang="en-GB" dirty="0"/>
          </a:p>
          <a:p>
            <a:r>
              <a:rPr lang="en-GB" dirty="0"/>
              <a:t>Forest plot</a:t>
            </a:r>
          </a:p>
          <a:p>
            <a:pPr marL="0" indent="0">
              <a:buNone/>
            </a:pPr>
            <a:endParaRPr lang="en-GB" b="1" dirty="0"/>
          </a:p>
        </p:txBody>
      </p:sp>
      <p:sp>
        <p:nvSpPr>
          <p:cNvPr id="7" name="TextBox 6">
            <a:extLst>
              <a:ext uri="{FF2B5EF4-FFF2-40B4-BE49-F238E27FC236}">
                <a16:creationId xmlns:a16="http://schemas.microsoft.com/office/drawing/2014/main" id="{B9D404B5-3F01-C472-C30C-D661F6D99077}"/>
              </a:ext>
            </a:extLst>
          </p:cNvPr>
          <p:cNvSpPr txBox="1"/>
          <p:nvPr/>
        </p:nvSpPr>
        <p:spPr>
          <a:xfrm>
            <a:off x="720090" y="4918928"/>
            <a:ext cx="1988820" cy="830997"/>
          </a:xfrm>
          <a:prstGeom prst="rect">
            <a:avLst/>
          </a:prstGeom>
          <a:noFill/>
        </p:spPr>
        <p:txBody>
          <a:bodyPr wrap="square" rtlCol="0">
            <a:spAutoFit/>
          </a:bodyPr>
          <a:lstStyle/>
          <a:p>
            <a:r>
              <a:rPr lang="en-US" sz="1200" dirty="0"/>
              <a:t>Kiran A, et al. Heart 2017;103:19–23. doi:10.1136/heartjnl-2016-309685</a:t>
            </a:r>
            <a:endParaRPr lang="en-GB" sz="1200" dirty="0"/>
          </a:p>
        </p:txBody>
      </p:sp>
      <p:pic>
        <p:nvPicPr>
          <p:cNvPr id="6" name="Picture 5">
            <a:extLst>
              <a:ext uri="{FF2B5EF4-FFF2-40B4-BE49-F238E27FC236}">
                <a16:creationId xmlns:a16="http://schemas.microsoft.com/office/drawing/2014/main" id="{55E297A3-EC1B-48D8-F16F-02E6E3376430}"/>
              </a:ext>
            </a:extLst>
          </p:cNvPr>
          <p:cNvPicPr>
            <a:picLocks noChangeAspect="1"/>
          </p:cNvPicPr>
          <p:nvPr/>
        </p:nvPicPr>
        <p:blipFill>
          <a:blip r:embed="rId3"/>
          <a:stretch>
            <a:fillRect/>
          </a:stretch>
        </p:blipFill>
        <p:spPr>
          <a:xfrm>
            <a:off x="3312138" y="732363"/>
            <a:ext cx="8765562" cy="5760512"/>
          </a:xfrm>
          <a:prstGeom prst="rect">
            <a:avLst/>
          </a:prstGeom>
        </p:spPr>
      </p:pic>
    </p:spTree>
    <p:extLst>
      <p:ext uri="{BB962C8B-B14F-4D97-AF65-F5344CB8AC3E}">
        <p14:creationId xmlns:p14="http://schemas.microsoft.com/office/powerpoint/2010/main" val="31838495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a:xfrm>
            <a:off x="838200" y="365125"/>
            <a:ext cx="6785610" cy="1325563"/>
          </a:xfrm>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4236720" cy="4351338"/>
          </a:xfrm>
        </p:spPr>
        <p:txBody>
          <a:bodyPr>
            <a:normAutofit/>
          </a:bodyPr>
          <a:lstStyle/>
          <a:p>
            <a:pPr marL="0" indent="0">
              <a:buNone/>
            </a:pPr>
            <a:r>
              <a:rPr lang="en-GB" b="1" dirty="0"/>
              <a:t>Key data viz</a:t>
            </a:r>
            <a:endParaRPr lang="en-GB" dirty="0"/>
          </a:p>
          <a:p>
            <a:r>
              <a:rPr lang="en-GB" dirty="0"/>
              <a:t>Funnel plot</a:t>
            </a:r>
          </a:p>
          <a:p>
            <a:pPr marL="0" indent="0">
              <a:buNone/>
            </a:pPr>
            <a:endParaRPr lang="en-GB" b="1" dirty="0"/>
          </a:p>
        </p:txBody>
      </p:sp>
      <p:sp>
        <p:nvSpPr>
          <p:cNvPr id="7" name="TextBox 6">
            <a:extLst>
              <a:ext uri="{FF2B5EF4-FFF2-40B4-BE49-F238E27FC236}">
                <a16:creationId xmlns:a16="http://schemas.microsoft.com/office/drawing/2014/main" id="{B9D404B5-3F01-C472-C30C-D661F6D99077}"/>
              </a:ext>
            </a:extLst>
          </p:cNvPr>
          <p:cNvSpPr txBox="1"/>
          <p:nvPr/>
        </p:nvSpPr>
        <p:spPr>
          <a:xfrm>
            <a:off x="720090" y="4918928"/>
            <a:ext cx="1988820" cy="830997"/>
          </a:xfrm>
          <a:prstGeom prst="rect">
            <a:avLst/>
          </a:prstGeom>
          <a:noFill/>
        </p:spPr>
        <p:txBody>
          <a:bodyPr wrap="square" rtlCol="0">
            <a:spAutoFit/>
          </a:bodyPr>
          <a:lstStyle/>
          <a:p>
            <a:r>
              <a:rPr lang="en-US" sz="1200" dirty="0"/>
              <a:t>Kiran A, et al. Heart 2017;103:19–23. doi:10.1136/heartjnl-2016-309685</a:t>
            </a:r>
            <a:endParaRPr lang="en-GB" sz="1200" dirty="0"/>
          </a:p>
        </p:txBody>
      </p:sp>
      <p:pic>
        <p:nvPicPr>
          <p:cNvPr id="5" name="Picture 4">
            <a:extLst>
              <a:ext uri="{FF2B5EF4-FFF2-40B4-BE49-F238E27FC236}">
                <a16:creationId xmlns:a16="http://schemas.microsoft.com/office/drawing/2014/main" id="{27CD8C33-F49A-D4DB-32B8-10C45291E2F2}"/>
              </a:ext>
            </a:extLst>
          </p:cNvPr>
          <p:cNvPicPr>
            <a:picLocks noChangeAspect="1"/>
          </p:cNvPicPr>
          <p:nvPr/>
        </p:nvPicPr>
        <p:blipFill rotWithShape="1">
          <a:blip r:embed="rId3"/>
          <a:srcRect b="55000"/>
          <a:stretch/>
        </p:blipFill>
        <p:spPr>
          <a:xfrm>
            <a:off x="4725947" y="1165860"/>
            <a:ext cx="6900799" cy="5201640"/>
          </a:xfrm>
          <a:prstGeom prst="rect">
            <a:avLst/>
          </a:prstGeom>
        </p:spPr>
      </p:pic>
    </p:spTree>
    <p:extLst>
      <p:ext uri="{BB962C8B-B14F-4D97-AF65-F5344CB8AC3E}">
        <p14:creationId xmlns:p14="http://schemas.microsoft.com/office/powerpoint/2010/main" val="10079260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colored dots&#10;&#10;Description automatically generated">
            <a:extLst>
              <a:ext uri="{FF2B5EF4-FFF2-40B4-BE49-F238E27FC236}">
                <a16:creationId xmlns:a16="http://schemas.microsoft.com/office/drawing/2014/main" id="{048DA82A-72F7-13EB-11B0-4FEFD1D59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352" y="2394966"/>
            <a:ext cx="8647218" cy="4121841"/>
          </a:xfrm>
          <a:prstGeom prst="rect">
            <a:avLst/>
          </a:prstGeom>
        </p:spPr>
      </p:pic>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a:xfrm>
            <a:off x="838200" y="365125"/>
            <a:ext cx="10788546" cy="1325563"/>
          </a:xfrm>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4236720" cy="4351338"/>
          </a:xfrm>
        </p:spPr>
        <p:txBody>
          <a:bodyPr>
            <a:normAutofit/>
          </a:bodyPr>
          <a:lstStyle/>
          <a:p>
            <a:pPr marL="0" indent="0">
              <a:buNone/>
            </a:pPr>
            <a:r>
              <a:rPr lang="en-GB" b="1" dirty="0"/>
              <a:t>Show the data</a:t>
            </a:r>
          </a:p>
          <a:p>
            <a:pPr marL="0" indent="0">
              <a:buNone/>
            </a:pPr>
            <a:endParaRPr lang="en-GB" dirty="0"/>
          </a:p>
          <a:p>
            <a:pPr marL="0" indent="0">
              <a:buNone/>
            </a:pPr>
            <a:endParaRPr lang="en-GB" b="1" dirty="0"/>
          </a:p>
        </p:txBody>
      </p:sp>
      <p:pic>
        <p:nvPicPr>
          <p:cNvPr id="6" name="Picture 5" descr="A graph of colored dots and lines&#10;&#10;Description automatically generated">
            <a:extLst>
              <a:ext uri="{FF2B5EF4-FFF2-40B4-BE49-F238E27FC236}">
                <a16:creationId xmlns:a16="http://schemas.microsoft.com/office/drawing/2014/main" id="{50CBF35F-5382-7B6D-D67A-BFB18AC3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8366" y="2476842"/>
            <a:ext cx="8527203" cy="4064633"/>
          </a:xfrm>
          <a:prstGeom prst="rect">
            <a:avLst/>
          </a:prstGeom>
        </p:spPr>
      </p:pic>
    </p:spTree>
    <p:extLst>
      <p:ext uri="{BB962C8B-B14F-4D97-AF65-F5344CB8AC3E}">
        <p14:creationId xmlns:p14="http://schemas.microsoft.com/office/powerpoint/2010/main" val="252330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F92-838F-DA59-980D-AE08D5E4391C}"/>
              </a:ext>
            </a:extLst>
          </p:cNvPr>
          <p:cNvSpPr>
            <a:spLocks noGrp="1"/>
          </p:cNvSpPr>
          <p:nvPr>
            <p:ph type="title"/>
          </p:nvPr>
        </p:nvSpPr>
        <p:spPr/>
        <p:txBody>
          <a:bodyPr>
            <a:normAutofit fontScale="90000"/>
          </a:bodyPr>
          <a:lstStyle/>
          <a:p>
            <a:r>
              <a:rPr lang="en-US" b="1" i="0" dirty="0">
                <a:solidFill>
                  <a:srgbClr val="374151"/>
                </a:solidFill>
                <a:effectLst/>
                <a:latin typeface="Söhne"/>
              </a:rPr>
              <a:t>5. Using Evidence and Uncertainty to Inform Decisions</a:t>
            </a:r>
            <a:br>
              <a:rPr lang="en-US" b="0" i="0" dirty="0">
                <a:solidFill>
                  <a:srgbClr val="374151"/>
                </a:solidFill>
                <a:effectLst/>
                <a:latin typeface="Söhne"/>
              </a:rPr>
            </a:br>
            <a:endParaRPr lang="en-GB" dirty="0"/>
          </a:p>
        </p:txBody>
      </p:sp>
      <p:sp>
        <p:nvSpPr>
          <p:cNvPr id="3" name="Content Placeholder 2">
            <a:extLst>
              <a:ext uri="{FF2B5EF4-FFF2-40B4-BE49-F238E27FC236}">
                <a16:creationId xmlns:a16="http://schemas.microsoft.com/office/drawing/2014/main" id="{433B5A27-2F25-7B43-340E-83010A24D987}"/>
              </a:ext>
            </a:extLst>
          </p:cNvPr>
          <p:cNvSpPr>
            <a:spLocks noGrp="1"/>
          </p:cNvSpPr>
          <p:nvPr>
            <p:ph idx="1"/>
          </p:nvPr>
        </p:nvSpPr>
        <p:spPr>
          <a:xfrm>
            <a:off x="838200" y="1825625"/>
            <a:ext cx="4236720" cy="4351338"/>
          </a:xfrm>
        </p:spPr>
        <p:txBody>
          <a:bodyPr>
            <a:normAutofit/>
          </a:bodyPr>
          <a:lstStyle/>
          <a:p>
            <a:pPr marL="0" indent="0">
              <a:buNone/>
            </a:pPr>
            <a:r>
              <a:rPr lang="en-GB" b="1" dirty="0"/>
              <a:t>Key data viz</a:t>
            </a:r>
            <a:endParaRPr lang="en-GB" dirty="0"/>
          </a:p>
          <a:p>
            <a:r>
              <a:rPr lang="en-GB" dirty="0"/>
              <a:t>Meta-regression</a:t>
            </a:r>
          </a:p>
          <a:p>
            <a:pPr marL="0" indent="0">
              <a:buNone/>
            </a:pPr>
            <a:endParaRPr lang="en-GB" b="1" dirty="0"/>
          </a:p>
        </p:txBody>
      </p:sp>
      <p:sp>
        <p:nvSpPr>
          <p:cNvPr id="7" name="TextBox 6">
            <a:extLst>
              <a:ext uri="{FF2B5EF4-FFF2-40B4-BE49-F238E27FC236}">
                <a16:creationId xmlns:a16="http://schemas.microsoft.com/office/drawing/2014/main" id="{B9D404B5-3F01-C472-C30C-D661F6D99077}"/>
              </a:ext>
            </a:extLst>
          </p:cNvPr>
          <p:cNvSpPr txBox="1"/>
          <p:nvPr/>
        </p:nvSpPr>
        <p:spPr>
          <a:xfrm>
            <a:off x="720090" y="4918928"/>
            <a:ext cx="1988820" cy="830997"/>
          </a:xfrm>
          <a:prstGeom prst="rect">
            <a:avLst/>
          </a:prstGeom>
          <a:noFill/>
        </p:spPr>
        <p:txBody>
          <a:bodyPr wrap="square" rtlCol="0">
            <a:spAutoFit/>
          </a:bodyPr>
          <a:lstStyle/>
          <a:p>
            <a:r>
              <a:rPr lang="en-US" sz="1200" dirty="0"/>
              <a:t>Kiran A, et al. Heart 2017;103:19–23. doi:10.1136/heartjnl-2016-309685</a:t>
            </a:r>
            <a:endParaRPr lang="en-GB" sz="1200" dirty="0"/>
          </a:p>
        </p:txBody>
      </p:sp>
      <p:pic>
        <p:nvPicPr>
          <p:cNvPr id="5" name="Picture 4">
            <a:extLst>
              <a:ext uri="{FF2B5EF4-FFF2-40B4-BE49-F238E27FC236}">
                <a16:creationId xmlns:a16="http://schemas.microsoft.com/office/drawing/2014/main" id="{1F6030DE-50C4-505E-9D0B-BD8EDB31642C}"/>
              </a:ext>
            </a:extLst>
          </p:cNvPr>
          <p:cNvPicPr>
            <a:picLocks noChangeAspect="1"/>
          </p:cNvPicPr>
          <p:nvPr/>
        </p:nvPicPr>
        <p:blipFill>
          <a:blip r:embed="rId3"/>
          <a:stretch>
            <a:fillRect/>
          </a:stretch>
        </p:blipFill>
        <p:spPr>
          <a:xfrm>
            <a:off x="4636770" y="681037"/>
            <a:ext cx="6541770" cy="6031632"/>
          </a:xfrm>
          <a:prstGeom prst="rect">
            <a:avLst/>
          </a:prstGeom>
        </p:spPr>
      </p:pic>
    </p:spTree>
    <p:extLst>
      <p:ext uri="{BB962C8B-B14F-4D97-AF65-F5344CB8AC3E}">
        <p14:creationId xmlns:p14="http://schemas.microsoft.com/office/powerpoint/2010/main" val="151183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nb-NO" sz="2100" b="1" i="0" u="none" strike="noStrike" cap="none" normalizeH="0" baseline="0">
            <a:ln>
              <a:noFill/>
            </a:ln>
            <a:solidFill>
              <a:schemeClr val="tx1"/>
            </a:solidFill>
            <a:effectLst/>
            <a:latin typeface="Arial Narrow"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nb-NO" sz="2100" b="1" i="0" u="none" strike="noStrike" cap="none" normalizeH="0" baseline="0">
            <a:ln>
              <a:noFill/>
            </a:ln>
            <a:solidFill>
              <a:schemeClr val="tx1"/>
            </a:solidFill>
            <a:effectLst/>
            <a:latin typeface="Arial Narrow"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nb-NO" sz="2100" b="1" i="0" u="none" strike="noStrike" cap="none" normalizeH="0" baseline="0">
            <a:ln>
              <a:noFill/>
            </a:ln>
            <a:solidFill>
              <a:schemeClr val="tx1"/>
            </a:solidFill>
            <a:effectLst/>
            <a:latin typeface="Arial Narrow"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nb-NO" sz="2100" b="1" i="0" u="none" strike="noStrike" cap="none" normalizeH="0" baseline="0">
            <a:ln>
              <a:noFill/>
            </a:ln>
            <a:solidFill>
              <a:schemeClr val="tx1"/>
            </a:solidFill>
            <a:effectLst/>
            <a:latin typeface="Arial Narrow"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6cef3730-2131-4901-8310-55b3abf02c73}" enabled="0" method="" siteId="{6cef3730-2131-4901-8310-55b3abf02c73}" removed="1"/>
</clbl:labelList>
</file>

<file path=docProps/app.xml><?xml version="1.0" encoding="utf-8"?>
<Properties xmlns="http://schemas.openxmlformats.org/officeDocument/2006/extended-properties" xmlns:vt="http://schemas.openxmlformats.org/officeDocument/2006/docPropsVTypes">
  <TotalTime>2047</TotalTime>
  <Words>6182</Words>
  <Application>Microsoft Office PowerPoint</Application>
  <PresentationFormat>Widescreen</PresentationFormat>
  <Paragraphs>909</Paragraphs>
  <Slides>108</Slides>
  <Notes>42</Notes>
  <HiddenSlides>11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108</vt:i4>
      </vt:variant>
    </vt:vector>
  </HeadingPairs>
  <TitlesOfParts>
    <vt:vector size="124" baseType="lpstr">
      <vt:lpstr>Arial</vt:lpstr>
      <vt:lpstr>Arial Narrow</vt:lpstr>
      <vt:lpstr>Calibri</vt:lpstr>
      <vt:lpstr>Calibri Light</vt:lpstr>
      <vt:lpstr>Cambria</vt:lpstr>
      <vt:lpstr>Century Gothic</vt:lpstr>
      <vt:lpstr>Noto Sans</vt:lpstr>
      <vt:lpstr>Noto Sans</vt:lpstr>
      <vt:lpstr>Open Sans</vt:lpstr>
      <vt:lpstr>Segoe UI</vt:lpstr>
      <vt:lpstr>Source Sans Pro</vt:lpstr>
      <vt:lpstr>Söhne</vt:lpstr>
      <vt:lpstr>Office Theme</vt:lpstr>
      <vt:lpstr>Office Theme</vt:lpstr>
      <vt:lpstr>Default Design</vt:lpstr>
      <vt:lpstr>Default Design</vt:lpstr>
      <vt:lpstr>Finding and using evidence for effective decision-making</vt:lpstr>
      <vt:lpstr>Finding and using evidence for effective decision-making</vt:lpstr>
      <vt:lpstr> 1. An Introduction to Evidence- Informed Decision Making </vt:lpstr>
      <vt:lpstr>1.1 What is Evidence-Informed Decision Making?</vt:lpstr>
      <vt:lpstr>1.2 What is Evidence-Informed Decision Making?</vt:lpstr>
      <vt:lpstr>1.3 What is Evidence-Informed Decision Making?</vt:lpstr>
      <vt:lpstr>1.3 What is Evidence-Informed Decision Making?</vt:lpstr>
      <vt:lpstr>1.4 What is Evidence-Informed Decision Making?</vt:lpstr>
      <vt:lpstr>What does our evidence look like?</vt:lpstr>
      <vt:lpstr>Empirical evidence</vt:lpstr>
      <vt:lpstr>The dance of the P values</vt:lpstr>
      <vt:lpstr>The dance of the P values</vt:lpstr>
      <vt:lpstr>The dance of the P values</vt:lpstr>
      <vt:lpstr>The dance of the P values</vt:lpstr>
      <vt:lpstr>The dance of the P values</vt:lpstr>
      <vt:lpstr>The Dance of the P values</vt:lpstr>
      <vt:lpstr>Dance of the P values</vt:lpstr>
      <vt:lpstr>1.5 What is Evidence-Informed Decision Making?</vt:lpstr>
      <vt:lpstr>1.6 What is Evidence-Informed Decision Making?</vt:lpstr>
      <vt:lpstr>1.7 What is Evidence-Informed Decision Making?</vt:lpstr>
      <vt:lpstr>1.8 What is Evidence-Informed Decision Making?</vt:lpstr>
      <vt:lpstr>1.8 What is Evidence-Informed Decision Making?</vt:lpstr>
      <vt:lpstr>1.8 What is Evidence-Informed Decision Making?</vt:lpstr>
      <vt:lpstr>1.8 What is Evidence-Informed Decision Making?</vt:lpstr>
      <vt:lpstr>1.8 What is Evidence-Informed Decision Making?</vt:lpstr>
      <vt:lpstr>1.9 What is Evidence-Informed Decision Making?</vt:lpstr>
      <vt:lpstr>1.10 What is Evidence-Informed Decision Making?</vt:lpstr>
      <vt:lpstr>1.10 What is Evidence-Informed Decision Making?</vt:lpstr>
      <vt:lpstr>1.10 What is Evidence-Informed Decision Making?</vt:lpstr>
      <vt:lpstr>1.10 What is Evidence-Informed Decision Making?</vt:lpstr>
      <vt:lpstr>2. Different Types of Evidence</vt:lpstr>
      <vt:lpstr>2. Different Types of Evidence</vt:lpstr>
      <vt:lpstr>2.1 Different Types of Evidence</vt:lpstr>
      <vt:lpstr>2.1 Different Types of Evidence</vt:lpstr>
      <vt:lpstr>2.1 Different Types of Evidence</vt:lpstr>
      <vt:lpstr>2.1 Different Types of Evidence</vt:lpstr>
      <vt:lpstr>2.2 Different Types of Evidence</vt:lpstr>
      <vt:lpstr>2.2 Different Types of Evidence</vt:lpstr>
      <vt:lpstr>2.2 Different Types of Evidence</vt:lpstr>
      <vt:lpstr>2.2 Different Types of Evidence</vt:lpstr>
      <vt:lpstr>2.2 Different Types of Evidence</vt:lpstr>
      <vt:lpstr>2.2 Different Types of Evidence</vt:lpstr>
      <vt:lpstr>2.3 Different Types of Evidence</vt:lpstr>
      <vt:lpstr>PowerPoint Presentation</vt:lpstr>
      <vt:lpstr>2.3 Different Types of Evidence</vt:lpstr>
      <vt:lpstr>What is the effect of logging on biodiversity?</vt:lpstr>
      <vt:lpstr>PowerPoint Presentation</vt:lpstr>
      <vt:lpstr>PowerPoint Presentation</vt:lpstr>
      <vt:lpstr>PowerPoint Presentation</vt:lpstr>
      <vt:lpstr>PowerPoint Presentation</vt:lpstr>
      <vt:lpstr>PowerPoint Presentation</vt:lpstr>
      <vt:lpstr>PowerPoint Presentation</vt:lpstr>
      <vt:lpstr>2.3 Different Types of Evidence</vt:lpstr>
      <vt:lpstr>2.3 Different Types of Evidence</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3. Where to Find Evidence: Tips and Tricks</vt:lpstr>
      <vt:lpstr>4. Evaluating Evidence: How to Assess Quality </vt:lpstr>
      <vt:lpstr>4. Evaluating Evidence: How to Assess Quality</vt:lpstr>
      <vt:lpstr>4. Evaluating Evidence: How to Assess Quality</vt:lpstr>
      <vt:lpstr>4. Evaluating Evidence: How to Assess Quality</vt:lpstr>
      <vt:lpstr>4. Evaluating Evidence: How to Assess Quality</vt:lpstr>
      <vt:lpstr>4. Evaluating Evidence: How to Assess Quality</vt:lpstr>
      <vt:lpstr>4. Evaluating Evidence: How to Assess Quality</vt:lpstr>
      <vt:lpstr>4. Evaluating Evidence: How to Assess Quality</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5. Using Evidence and Uncertainty to Inform Decisions </vt:lpstr>
      <vt:lpstr>PowerPoint Presentation</vt:lpstr>
      <vt:lpstr>PowerPoint Presentation</vt:lpstr>
      <vt:lpstr>Is planting trees the solution to reducing flood risks?</vt:lpstr>
      <vt:lpstr>Good research updates our belief about evidence</vt:lpstr>
      <vt:lpstr>A real example of researcher degrees of freedom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and using evidence for effective decision-making</dc:title>
  <dc:creator>Matthew Grainger</dc:creator>
  <cp:lastModifiedBy>Matthew Grainger</cp:lastModifiedBy>
  <cp:revision>3</cp:revision>
  <dcterms:created xsi:type="dcterms:W3CDTF">2023-10-19T08:39:11Z</dcterms:created>
  <dcterms:modified xsi:type="dcterms:W3CDTF">2025-04-23T08:23:43Z</dcterms:modified>
</cp:coreProperties>
</file>